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5"/>
  </p:notesMasterIdLst>
  <p:sldIdLst>
    <p:sldId id="584" r:id="rId2"/>
    <p:sldId id="530" r:id="rId3"/>
    <p:sldId id="598" r:id="rId4"/>
    <p:sldId id="599" r:id="rId5"/>
    <p:sldId id="600" r:id="rId6"/>
    <p:sldId id="608" r:id="rId7"/>
    <p:sldId id="609" r:id="rId8"/>
    <p:sldId id="610" r:id="rId9"/>
    <p:sldId id="611" r:id="rId10"/>
    <p:sldId id="601" r:id="rId11"/>
    <p:sldId id="602" r:id="rId12"/>
    <p:sldId id="603" r:id="rId13"/>
    <p:sldId id="606" r:id="rId14"/>
    <p:sldId id="604" r:id="rId15"/>
    <p:sldId id="605" r:id="rId16"/>
    <p:sldId id="607" r:id="rId17"/>
    <p:sldId id="595" r:id="rId18"/>
    <p:sldId id="586" r:id="rId19"/>
    <p:sldId id="596" r:id="rId20"/>
    <p:sldId id="594" r:id="rId21"/>
    <p:sldId id="597" r:id="rId22"/>
    <p:sldId id="588" r:id="rId23"/>
    <p:sldId id="590" r:id="rId2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пользователь Microsoft Office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4890" autoAdjust="0"/>
    <p:restoredTop sz="92883" autoAdjust="0"/>
  </p:normalViewPr>
  <p:slideViewPr>
    <p:cSldViewPr>
      <p:cViewPr varScale="1">
        <p:scale>
          <a:sx n="88" d="100"/>
          <a:sy n="88" d="100"/>
        </p:scale>
        <p:origin x="-1138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9B85E3-E2DF-4FDE-9FEA-5E95B5C87DB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</dgm:pt>
    <dgm:pt modelId="{0EF2EE92-0CEC-4E29-8FD6-DEDCA199FC17}">
      <dgm:prSet phldrT="[Текст]"/>
      <dgm:spPr/>
      <dgm:t>
        <a:bodyPr/>
        <a:lstStyle/>
        <a:p>
          <a:r>
            <a:rPr lang="en-US" dirty="0" smtClean="0"/>
            <a:t>Opaque</a:t>
          </a:r>
          <a:endParaRPr lang="ru-RU" dirty="0"/>
        </a:p>
      </dgm:t>
    </dgm:pt>
    <dgm:pt modelId="{2B9D9FB2-E8D7-4FB6-8F49-C99E8EBA294F}" type="parTrans" cxnId="{9FD60136-42A6-47A1-AFE1-9C694E1EB244}">
      <dgm:prSet/>
      <dgm:spPr/>
    </dgm:pt>
    <dgm:pt modelId="{94FB7F0B-15D6-44C5-82BF-115852B0ECE5}" type="sibTrans" cxnId="{9FD60136-42A6-47A1-AFE1-9C694E1EB244}">
      <dgm:prSet/>
      <dgm:spPr/>
    </dgm:pt>
    <dgm:pt modelId="{5D7C7C4C-AD64-4079-9867-2556C13DE4CF}">
      <dgm:prSet phldrT="[Текст]"/>
      <dgm:spPr/>
      <dgm:t>
        <a:bodyPr/>
        <a:lstStyle/>
        <a:p>
          <a:r>
            <a:rPr lang="en-US" dirty="0" smtClean="0"/>
            <a:t>Sort</a:t>
          </a:r>
          <a:endParaRPr lang="ru-RU" dirty="0"/>
        </a:p>
      </dgm:t>
    </dgm:pt>
    <dgm:pt modelId="{683ED9DB-38B7-43A9-99B4-1BD73CF9EABF}" type="parTrans" cxnId="{27B5291F-3064-4521-9D95-C145CB6F3CE2}">
      <dgm:prSet/>
      <dgm:spPr/>
    </dgm:pt>
    <dgm:pt modelId="{5D7AEAA5-9EB9-4406-A6E4-52328C14A66B}" type="sibTrans" cxnId="{27B5291F-3064-4521-9D95-C145CB6F3CE2}">
      <dgm:prSet/>
      <dgm:spPr/>
    </dgm:pt>
    <dgm:pt modelId="{7114188E-BA60-4AD3-B646-8C21BCD1B5E8}">
      <dgm:prSet phldrT="[Текст]"/>
      <dgm:spPr/>
      <dgm:t>
        <a:bodyPr/>
        <a:lstStyle/>
        <a:p>
          <a:r>
            <a:rPr lang="en-US" dirty="0" smtClean="0"/>
            <a:t>Draw</a:t>
          </a:r>
          <a:endParaRPr lang="ru-RU" dirty="0"/>
        </a:p>
      </dgm:t>
    </dgm:pt>
    <dgm:pt modelId="{E0A235DE-DC56-4206-82DA-792586438671}" type="parTrans" cxnId="{8B5DED1F-7642-44CC-AAE3-2E1DE9B34B2B}">
      <dgm:prSet/>
      <dgm:spPr/>
    </dgm:pt>
    <dgm:pt modelId="{0BC8F3BB-9879-494D-B6A3-2A8CC73EAB90}" type="sibTrans" cxnId="{8B5DED1F-7642-44CC-AAE3-2E1DE9B34B2B}">
      <dgm:prSet/>
      <dgm:spPr/>
    </dgm:pt>
    <dgm:pt modelId="{91378A2F-747C-41F6-B956-CE5907C3A616}">
      <dgm:prSet phldrT="[Текст]"/>
      <dgm:spPr/>
      <dgm:t>
        <a:bodyPr/>
        <a:lstStyle/>
        <a:p>
          <a:r>
            <a:rPr lang="ru-RU" dirty="0" err="1" smtClean="0"/>
            <a:t>Отрисовать</a:t>
          </a:r>
          <a:r>
            <a:rPr lang="ru-RU" dirty="0" smtClean="0"/>
            <a:t> все непрозрачные объекты (с записью в </a:t>
          </a:r>
          <a:r>
            <a:rPr lang="en-US" dirty="0" err="1" smtClean="0"/>
            <a:t>DepthBuffer</a:t>
          </a:r>
          <a:r>
            <a:rPr lang="ru-RU" dirty="0" smtClean="0"/>
            <a:t>)</a:t>
          </a:r>
          <a:endParaRPr lang="ru-RU" dirty="0"/>
        </a:p>
      </dgm:t>
    </dgm:pt>
    <dgm:pt modelId="{9E0FAA16-1374-429B-A37B-5F5AB0DEDDF9}" type="parTrans" cxnId="{AE5BD1DC-1F99-4D52-8724-A9EAFBDA9117}">
      <dgm:prSet/>
      <dgm:spPr/>
    </dgm:pt>
    <dgm:pt modelId="{54BA39B2-7777-43CC-8976-5658600080AE}" type="sibTrans" cxnId="{AE5BD1DC-1F99-4D52-8724-A9EAFBDA9117}">
      <dgm:prSet/>
      <dgm:spPr/>
    </dgm:pt>
    <dgm:pt modelId="{73424B79-DDB6-4D1C-9D9D-DD1B2A7DA9DE}">
      <dgm:prSet phldrT="[Текст]"/>
      <dgm:spPr/>
      <dgm:t>
        <a:bodyPr/>
        <a:lstStyle/>
        <a:p>
          <a:r>
            <a:rPr lang="ru-RU" dirty="0" smtClean="0"/>
            <a:t>Отсортировать все прозрачные объекты по расстоянию от наблюдателя</a:t>
          </a:r>
          <a:endParaRPr lang="ru-RU" dirty="0"/>
        </a:p>
      </dgm:t>
    </dgm:pt>
    <dgm:pt modelId="{3B06BAB1-8748-4E3B-8BF1-03B0A890828E}" type="parTrans" cxnId="{23A75756-C947-4A0F-A54F-0069E85BFD7C}">
      <dgm:prSet/>
      <dgm:spPr/>
    </dgm:pt>
    <dgm:pt modelId="{2969972A-E30D-4C07-B7E2-08B44206C17C}" type="sibTrans" cxnId="{23A75756-C947-4A0F-A54F-0069E85BFD7C}">
      <dgm:prSet/>
      <dgm:spPr/>
    </dgm:pt>
    <dgm:pt modelId="{13C35344-1F58-4F54-B7AC-D039F75C9281}">
      <dgm:prSet phldrT="[Текст]"/>
      <dgm:spPr/>
      <dgm:t>
        <a:bodyPr/>
        <a:lstStyle/>
        <a:p>
          <a:r>
            <a:rPr lang="ru-RU" dirty="0" err="1" smtClean="0"/>
            <a:t>Отрисовать</a:t>
          </a:r>
          <a:r>
            <a:rPr lang="ru-RU" dirty="0" smtClean="0"/>
            <a:t> все прозрачные объекты от самого дальнего к самому ближнему (</a:t>
          </a:r>
          <a:r>
            <a:rPr lang="en-US" dirty="0" err="1" smtClean="0"/>
            <a:t>DepthBuffer</a:t>
          </a:r>
          <a:r>
            <a:rPr lang="en-US" dirty="0" smtClean="0"/>
            <a:t> </a:t>
          </a:r>
          <a:r>
            <a:rPr lang="ru-RU" dirty="0" smtClean="0"/>
            <a:t>работает только на чтение)</a:t>
          </a:r>
          <a:endParaRPr lang="ru-RU" dirty="0"/>
        </a:p>
      </dgm:t>
    </dgm:pt>
    <dgm:pt modelId="{3532A01C-548C-4B36-A13A-4FF7BDCD0D89}" type="parTrans" cxnId="{89767D59-ADCA-4C85-83D7-64329C269E12}">
      <dgm:prSet/>
      <dgm:spPr/>
    </dgm:pt>
    <dgm:pt modelId="{208D2C08-FAAB-47A9-99E3-1EEB94E01C72}" type="sibTrans" cxnId="{89767D59-ADCA-4C85-83D7-64329C269E12}">
      <dgm:prSet/>
      <dgm:spPr/>
    </dgm:pt>
    <dgm:pt modelId="{02A94BB6-D339-4A7F-9F78-27DAE829D2E2}" type="pres">
      <dgm:prSet presAssocID="{799B85E3-E2DF-4FDE-9FEA-5E95B5C87DB2}" presName="linearFlow" presStyleCnt="0">
        <dgm:presLayoutVars>
          <dgm:dir/>
          <dgm:animLvl val="lvl"/>
          <dgm:resizeHandles val="exact"/>
        </dgm:presLayoutVars>
      </dgm:prSet>
      <dgm:spPr/>
    </dgm:pt>
    <dgm:pt modelId="{115950F0-4232-4F83-8053-AE770637AFB7}" type="pres">
      <dgm:prSet presAssocID="{0EF2EE92-0CEC-4E29-8FD6-DEDCA199FC17}" presName="composite" presStyleCnt="0"/>
      <dgm:spPr/>
    </dgm:pt>
    <dgm:pt modelId="{FCA33E46-E713-4C8B-9224-0A3F8880073E}" type="pres">
      <dgm:prSet presAssocID="{0EF2EE92-0CEC-4E29-8FD6-DEDCA199FC17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64E1CB9-7488-4600-9149-7EF30E911B44}" type="pres">
      <dgm:prSet presAssocID="{0EF2EE92-0CEC-4E29-8FD6-DEDCA199FC17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8767DA2-C427-40F7-80B1-49D323DBB8C1}" type="pres">
      <dgm:prSet presAssocID="{94FB7F0B-15D6-44C5-82BF-115852B0ECE5}" presName="sp" presStyleCnt="0"/>
      <dgm:spPr/>
    </dgm:pt>
    <dgm:pt modelId="{995C0960-5039-45D3-BF27-34E66EC78DE0}" type="pres">
      <dgm:prSet presAssocID="{5D7C7C4C-AD64-4079-9867-2556C13DE4CF}" presName="composite" presStyleCnt="0"/>
      <dgm:spPr/>
    </dgm:pt>
    <dgm:pt modelId="{47E48F03-BD68-42CC-B185-4686BF35D6B6}" type="pres">
      <dgm:prSet presAssocID="{5D7C7C4C-AD64-4079-9867-2556C13DE4CF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F8E66B9-96B3-468C-B60F-0DB390FDD070}" type="pres">
      <dgm:prSet presAssocID="{5D7C7C4C-AD64-4079-9867-2556C13DE4CF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F1A972D-8473-47BE-B649-FD6B9CF22D77}" type="pres">
      <dgm:prSet presAssocID="{5D7AEAA5-9EB9-4406-A6E4-52328C14A66B}" presName="sp" presStyleCnt="0"/>
      <dgm:spPr/>
    </dgm:pt>
    <dgm:pt modelId="{4322C319-AE59-4CC1-AAE9-6F150ECBE323}" type="pres">
      <dgm:prSet presAssocID="{7114188E-BA60-4AD3-B646-8C21BCD1B5E8}" presName="composite" presStyleCnt="0"/>
      <dgm:spPr/>
    </dgm:pt>
    <dgm:pt modelId="{DCC50D16-6F5F-4C45-AAE6-B039B8823A16}" type="pres">
      <dgm:prSet presAssocID="{7114188E-BA60-4AD3-B646-8C21BCD1B5E8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E47E1A4B-7847-450C-89F4-AF87AF398F5F}" type="pres">
      <dgm:prSet presAssocID="{7114188E-BA60-4AD3-B646-8C21BCD1B5E8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F1EA6835-2C37-4B2B-A663-C67F2ADC987C}" type="presOf" srcId="{13C35344-1F58-4F54-B7AC-D039F75C9281}" destId="{E47E1A4B-7847-450C-89F4-AF87AF398F5F}" srcOrd="0" destOrd="0" presId="urn:microsoft.com/office/officeart/2005/8/layout/chevron2"/>
    <dgm:cxn modelId="{23A75756-C947-4A0F-A54F-0069E85BFD7C}" srcId="{5D7C7C4C-AD64-4079-9867-2556C13DE4CF}" destId="{73424B79-DDB6-4D1C-9D9D-DD1B2A7DA9DE}" srcOrd="0" destOrd="0" parTransId="{3B06BAB1-8748-4E3B-8BF1-03B0A890828E}" sibTransId="{2969972A-E30D-4C07-B7E2-08B44206C17C}"/>
    <dgm:cxn modelId="{0AA2D6A5-BD14-406D-B453-6124DBFEDA83}" type="presOf" srcId="{73424B79-DDB6-4D1C-9D9D-DD1B2A7DA9DE}" destId="{3F8E66B9-96B3-468C-B60F-0DB390FDD070}" srcOrd="0" destOrd="0" presId="urn:microsoft.com/office/officeart/2005/8/layout/chevron2"/>
    <dgm:cxn modelId="{27B5291F-3064-4521-9D95-C145CB6F3CE2}" srcId="{799B85E3-E2DF-4FDE-9FEA-5E95B5C87DB2}" destId="{5D7C7C4C-AD64-4079-9867-2556C13DE4CF}" srcOrd="1" destOrd="0" parTransId="{683ED9DB-38B7-43A9-99B4-1BD73CF9EABF}" sibTransId="{5D7AEAA5-9EB9-4406-A6E4-52328C14A66B}"/>
    <dgm:cxn modelId="{89767D59-ADCA-4C85-83D7-64329C269E12}" srcId="{7114188E-BA60-4AD3-B646-8C21BCD1B5E8}" destId="{13C35344-1F58-4F54-B7AC-D039F75C9281}" srcOrd="0" destOrd="0" parTransId="{3532A01C-548C-4B36-A13A-4FF7BDCD0D89}" sibTransId="{208D2C08-FAAB-47A9-99E3-1EEB94E01C72}"/>
    <dgm:cxn modelId="{E053AEEE-EF8F-4A73-9BDB-9FF64933F86D}" type="presOf" srcId="{0EF2EE92-0CEC-4E29-8FD6-DEDCA199FC17}" destId="{FCA33E46-E713-4C8B-9224-0A3F8880073E}" srcOrd="0" destOrd="0" presId="urn:microsoft.com/office/officeart/2005/8/layout/chevron2"/>
    <dgm:cxn modelId="{AE5BD1DC-1F99-4D52-8724-A9EAFBDA9117}" srcId="{0EF2EE92-0CEC-4E29-8FD6-DEDCA199FC17}" destId="{91378A2F-747C-41F6-B956-CE5907C3A616}" srcOrd="0" destOrd="0" parTransId="{9E0FAA16-1374-429B-A37B-5F5AB0DEDDF9}" sibTransId="{54BA39B2-7777-43CC-8976-5658600080AE}"/>
    <dgm:cxn modelId="{434840BA-9BBC-4BBB-93F2-683211D42130}" type="presOf" srcId="{5D7C7C4C-AD64-4079-9867-2556C13DE4CF}" destId="{47E48F03-BD68-42CC-B185-4686BF35D6B6}" srcOrd="0" destOrd="0" presId="urn:microsoft.com/office/officeart/2005/8/layout/chevron2"/>
    <dgm:cxn modelId="{9FD60136-42A6-47A1-AFE1-9C694E1EB244}" srcId="{799B85E3-E2DF-4FDE-9FEA-5E95B5C87DB2}" destId="{0EF2EE92-0CEC-4E29-8FD6-DEDCA199FC17}" srcOrd="0" destOrd="0" parTransId="{2B9D9FB2-E8D7-4FB6-8F49-C99E8EBA294F}" sibTransId="{94FB7F0B-15D6-44C5-82BF-115852B0ECE5}"/>
    <dgm:cxn modelId="{68BFEBC1-0E14-41B0-B946-9DE4F762921F}" type="presOf" srcId="{91378A2F-747C-41F6-B956-CE5907C3A616}" destId="{764E1CB9-7488-4600-9149-7EF30E911B44}" srcOrd="0" destOrd="0" presId="urn:microsoft.com/office/officeart/2005/8/layout/chevron2"/>
    <dgm:cxn modelId="{3EDA340D-F49A-4EB4-B646-338522B3369D}" type="presOf" srcId="{7114188E-BA60-4AD3-B646-8C21BCD1B5E8}" destId="{DCC50D16-6F5F-4C45-AAE6-B039B8823A16}" srcOrd="0" destOrd="0" presId="urn:microsoft.com/office/officeart/2005/8/layout/chevron2"/>
    <dgm:cxn modelId="{8B5DED1F-7642-44CC-AAE3-2E1DE9B34B2B}" srcId="{799B85E3-E2DF-4FDE-9FEA-5E95B5C87DB2}" destId="{7114188E-BA60-4AD3-B646-8C21BCD1B5E8}" srcOrd="2" destOrd="0" parTransId="{E0A235DE-DC56-4206-82DA-792586438671}" sibTransId="{0BC8F3BB-9879-494D-B6A3-2A8CC73EAB90}"/>
    <dgm:cxn modelId="{1FB73473-176F-4634-BEF8-8D123BA4A781}" type="presOf" srcId="{799B85E3-E2DF-4FDE-9FEA-5E95B5C87DB2}" destId="{02A94BB6-D339-4A7F-9F78-27DAE829D2E2}" srcOrd="0" destOrd="0" presId="urn:microsoft.com/office/officeart/2005/8/layout/chevron2"/>
    <dgm:cxn modelId="{C5031BC2-9716-4DDD-A55D-5A6584664551}" type="presParOf" srcId="{02A94BB6-D339-4A7F-9F78-27DAE829D2E2}" destId="{115950F0-4232-4F83-8053-AE770637AFB7}" srcOrd="0" destOrd="0" presId="urn:microsoft.com/office/officeart/2005/8/layout/chevron2"/>
    <dgm:cxn modelId="{0D020008-D8DE-452F-BDAD-D75EF53E0D15}" type="presParOf" srcId="{115950F0-4232-4F83-8053-AE770637AFB7}" destId="{FCA33E46-E713-4C8B-9224-0A3F8880073E}" srcOrd="0" destOrd="0" presId="urn:microsoft.com/office/officeart/2005/8/layout/chevron2"/>
    <dgm:cxn modelId="{C2B91983-FF7A-4757-BBBD-36017B370B01}" type="presParOf" srcId="{115950F0-4232-4F83-8053-AE770637AFB7}" destId="{764E1CB9-7488-4600-9149-7EF30E911B44}" srcOrd="1" destOrd="0" presId="urn:microsoft.com/office/officeart/2005/8/layout/chevron2"/>
    <dgm:cxn modelId="{E335F819-4008-44C8-BC3D-11FE725078F2}" type="presParOf" srcId="{02A94BB6-D339-4A7F-9F78-27DAE829D2E2}" destId="{88767DA2-C427-40F7-80B1-49D323DBB8C1}" srcOrd="1" destOrd="0" presId="urn:microsoft.com/office/officeart/2005/8/layout/chevron2"/>
    <dgm:cxn modelId="{0302EFE5-4829-4FA4-B3E5-E8ED92EA4FF8}" type="presParOf" srcId="{02A94BB6-D339-4A7F-9F78-27DAE829D2E2}" destId="{995C0960-5039-45D3-BF27-34E66EC78DE0}" srcOrd="2" destOrd="0" presId="urn:microsoft.com/office/officeart/2005/8/layout/chevron2"/>
    <dgm:cxn modelId="{B7CE21D9-A32C-4EED-92FF-824DBEB2F181}" type="presParOf" srcId="{995C0960-5039-45D3-BF27-34E66EC78DE0}" destId="{47E48F03-BD68-42CC-B185-4686BF35D6B6}" srcOrd="0" destOrd="0" presId="urn:microsoft.com/office/officeart/2005/8/layout/chevron2"/>
    <dgm:cxn modelId="{61AE46ED-A592-4125-BD9C-662FAED26DBC}" type="presParOf" srcId="{995C0960-5039-45D3-BF27-34E66EC78DE0}" destId="{3F8E66B9-96B3-468C-B60F-0DB390FDD070}" srcOrd="1" destOrd="0" presId="urn:microsoft.com/office/officeart/2005/8/layout/chevron2"/>
    <dgm:cxn modelId="{0BDDD421-D7BE-407A-A6AB-1FEBD7448878}" type="presParOf" srcId="{02A94BB6-D339-4A7F-9F78-27DAE829D2E2}" destId="{CF1A972D-8473-47BE-B649-FD6B9CF22D77}" srcOrd="3" destOrd="0" presId="urn:microsoft.com/office/officeart/2005/8/layout/chevron2"/>
    <dgm:cxn modelId="{0D7208F3-88DE-4D40-A29D-3483AFAA2D88}" type="presParOf" srcId="{02A94BB6-D339-4A7F-9F78-27DAE829D2E2}" destId="{4322C319-AE59-4CC1-AAE9-6F150ECBE323}" srcOrd="4" destOrd="0" presId="urn:microsoft.com/office/officeart/2005/8/layout/chevron2"/>
    <dgm:cxn modelId="{053CEDCF-45D0-4701-8765-50716E533655}" type="presParOf" srcId="{4322C319-AE59-4CC1-AAE9-6F150ECBE323}" destId="{DCC50D16-6F5F-4C45-AAE6-B039B8823A16}" srcOrd="0" destOrd="0" presId="urn:microsoft.com/office/officeart/2005/8/layout/chevron2"/>
    <dgm:cxn modelId="{FA32899F-AAC4-4514-8B20-92BF2E187ACC}" type="presParOf" srcId="{4322C319-AE59-4CC1-AAE9-6F150ECBE323}" destId="{E47E1A4B-7847-450C-89F4-AF87AF398F5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A33E46-E713-4C8B-9224-0A3F8880073E}">
      <dsp:nvSpPr>
        <dsp:cNvPr id="0" name=""/>
        <dsp:cNvSpPr/>
      </dsp:nvSpPr>
      <dsp:spPr>
        <a:xfrm rot="5400000">
          <a:off x="-265780" y="268788"/>
          <a:ext cx="1771868" cy="12403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Opaque</a:t>
          </a:r>
          <a:endParaRPr lang="ru-RU" sz="2800" kern="1200" dirty="0"/>
        </a:p>
      </dsp:txBody>
      <dsp:txXfrm rot="-5400000">
        <a:off x="0" y="623162"/>
        <a:ext cx="1240308" cy="531560"/>
      </dsp:txXfrm>
    </dsp:sp>
    <dsp:sp modelId="{764E1CB9-7488-4600-9149-7EF30E911B44}">
      <dsp:nvSpPr>
        <dsp:cNvPr id="0" name=""/>
        <dsp:cNvSpPr/>
      </dsp:nvSpPr>
      <dsp:spPr>
        <a:xfrm rot="5400000">
          <a:off x="4159096" y="-2915780"/>
          <a:ext cx="1151714" cy="698929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500" kern="1200" dirty="0" err="1" smtClean="0"/>
            <a:t>Отрисовать</a:t>
          </a:r>
          <a:r>
            <a:rPr lang="ru-RU" sz="2500" kern="1200" dirty="0" smtClean="0"/>
            <a:t> все непрозрачные объекты (с записью в </a:t>
          </a:r>
          <a:r>
            <a:rPr lang="en-US" sz="2500" kern="1200" dirty="0" err="1" smtClean="0"/>
            <a:t>DepthBuffer</a:t>
          </a:r>
          <a:r>
            <a:rPr lang="ru-RU" sz="2500" kern="1200" dirty="0" smtClean="0"/>
            <a:t>)</a:t>
          </a:r>
          <a:endParaRPr lang="ru-RU" sz="2500" kern="1200" dirty="0"/>
        </a:p>
      </dsp:txBody>
      <dsp:txXfrm rot="-5400000">
        <a:off x="1240308" y="59230"/>
        <a:ext cx="6933069" cy="1039270"/>
      </dsp:txXfrm>
    </dsp:sp>
    <dsp:sp modelId="{47E48F03-BD68-42CC-B185-4686BF35D6B6}">
      <dsp:nvSpPr>
        <dsp:cNvPr id="0" name=""/>
        <dsp:cNvSpPr/>
      </dsp:nvSpPr>
      <dsp:spPr>
        <a:xfrm rot="5400000">
          <a:off x="-265780" y="1848408"/>
          <a:ext cx="1771868" cy="12403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Sort</a:t>
          </a:r>
          <a:endParaRPr lang="ru-RU" sz="2800" kern="1200" dirty="0"/>
        </a:p>
      </dsp:txBody>
      <dsp:txXfrm rot="-5400000">
        <a:off x="0" y="2202782"/>
        <a:ext cx="1240308" cy="531560"/>
      </dsp:txXfrm>
    </dsp:sp>
    <dsp:sp modelId="{3F8E66B9-96B3-468C-B60F-0DB390FDD070}">
      <dsp:nvSpPr>
        <dsp:cNvPr id="0" name=""/>
        <dsp:cNvSpPr/>
      </dsp:nvSpPr>
      <dsp:spPr>
        <a:xfrm rot="5400000">
          <a:off x="4159096" y="-1336160"/>
          <a:ext cx="1151714" cy="698929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500" kern="1200" dirty="0" smtClean="0"/>
            <a:t>Отсортировать все прозрачные объекты по расстоянию от наблюдателя</a:t>
          </a:r>
          <a:endParaRPr lang="ru-RU" sz="2500" kern="1200" dirty="0"/>
        </a:p>
      </dsp:txBody>
      <dsp:txXfrm rot="-5400000">
        <a:off x="1240308" y="1638850"/>
        <a:ext cx="6933069" cy="1039270"/>
      </dsp:txXfrm>
    </dsp:sp>
    <dsp:sp modelId="{DCC50D16-6F5F-4C45-AAE6-B039B8823A16}">
      <dsp:nvSpPr>
        <dsp:cNvPr id="0" name=""/>
        <dsp:cNvSpPr/>
      </dsp:nvSpPr>
      <dsp:spPr>
        <a:xfrm rot="5400000">
          <a:off x="-265780" y="3428028"/>
          <a:ext cx="1771868" cy="124030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Draw</a:t>
          </a:r>
          <a:endParaRPr lang="ru-RU" sz="2800" kern="1200" dirty="0"/>
        </a:p>
      </dsp:txBody>
      <dsp:txXfrm rot="-5400000">
        <a:off x="0" y="3782402"/>
        <a:ext cx="1240308" cy="531560"/>
      </dsp:txXfrm>
    </dsp:sp>
    <dsp:sp modelId="{E47E1A4B-7847-450C-89F4-AF87AF398F5F}">
      <dsp:nvSpPr>
        <dsp:cNvPr id="0" name=""/>
        <dsp:cNvSpPr/>
      </dsp:nvSpPr>
      <dsp:spPr>
        <a:xfrm rot="5400000">
          <a:off x="4159096" y="243459"/>
          <a:ext cx="1151714" cy="698929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500" kern="1200" dirty="0" err="1" smtClean="0"/>
            <a:t>Отрисовать</a:t>
          </a:r>
          <a:r>
            <a:rPr lang="ru-RU" sz="2500" kern="1200" dirty="0" smtClean="0"/>
            <a:t> все прозрачные объекты от самого дальнего к самому ближнему (</a:t>
          </a:r>
          <a:r>
            <a:rPr lang="en-US" sz="2500" kern="1200" dirty="0" err="1" smtClean="0"/>
            <a:t>DepthBuffer</a:t>
          </a:r>
          <a:r>
            <a:rPr lang="en-US" sz="2500" kern="1200" dirty="0" smtClean="0"/>
            <a:t> </a:t>
          </a:r>
          <a:r>
            <a:rPr lang="ru-RU" sz="2500" kern="1200" dirty="0" smtClean="0"/>
            <a:t>работает только на чтение)</a:t>
          </a:r>
          <a:endParaRPr lang="ru-RU" sz="2500" kern="1200" dirty="0"/>
        </a:p>
      </dsp:txBody>
      <dsp:txXfrm rot="-5400000">
        <a:off x="1240308" y="3218469"/>
        <a:ext cx="6933069" cy="10392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DAAEE-BF51-48CE-A7DD-F2FDAD4FC420}" type="datetimeFigureOut">
              <a:rPr lang="ru-RU" smtClean="0"/>
              <a:pPr/>
              <a:t>21.09.2022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DAC94-F2BD-4D65-B7EB-B592A69BC43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47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C6B2730F-73AE-4811-8EE1-35BCE88D6A5B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Прямоугольник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Прямоугольник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Прямоугольник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E82A9-7ECF-4377-8179-E1B065DF923B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0A398-2ACF-4B35-B2EC-B0D84337DCE3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Равнобедренный треугольник 7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C5A9A-C962-4418-A6ED-D25B39EECFC2}" type="datetime1">
              <a:rPr lang="ru-RU" smtClean="0"/>
              <a:pPr/>
              <a:t>21.09.2022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54B24CA5-2D6F-4360-9072-8E189BC470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0370" y="6338068"/>
            <a:ext cx="1440160" cy="3840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3BCE437B-FAC6-4525-9B10-EB0D041FD945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A832C-AAE8-49A2-8A67-6CC9EC0F9684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632199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1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8202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0A4AC-B21D-4306-B462-745ED0EA3A31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78BEF-C1CC-4B50-998C-D97B5C5122C2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D9998-A1E8-41E7-BB0F-97C553A7BC9F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ая соединительная линия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324600" y="1219201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9F955-60EF-447E-9AD0-C72BA3EB520A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Объект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ru-RU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4C5CF-31DE-4CA4-B756-94EB20ADFA57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/>
              <a:t>Образец текста</a:t>
            </a:r>
          </a:p>
          <a:p>
            <a:pPr lvl="1" eaLnBrk="1" latinLnBrk="0" hangingPunct="1"/>
            <a:r>
              <a:rPr kumimoji="0" lang="ru-RU"/>
              <a:t>Второй уровень</a:t>
            </a:r>
          </a:p>
          <a:p>
            <a:pPr lvl="2" eaLnBrk="1" latinLnBrk="0" hangingPunct="1"/>
            <a:r>
              <a:rPr kumimoji="0" lang="ru-RU"/>
              <a:t>Третий уровень</a:t>
            </a:r>
          </a:p>
          <a:p>
            <a:pPr lvl="3" eaLnBrk="1" latinLnBrk="0" hangingPunct="1"/>
            <a:r>
              <a:rPr kumimoji="0" lang="ru-RU"/>
              <a:t>Четвертый уровень</a:t>
            </a:r>
          </a:p>
          <a:p>
            <a:pPr lvl="4" eaLnBrk="1" latinLnBrk="0" hangingPunct="1"/>
            <a:r>
              <a:rPr kumimoji="0" lang="ru-RU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2132BF6-819F-46B6-9B9C-E112203438EB}" type="datetime1">
              <a:rPr lang="ru-RU" smtClean="0"/>
              <a:pPr/>
              <a:t>21.09.2022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8" name="Прямая соединительная линия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Прямая соединительная линия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Равнобедренный треугольник 9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275856" y="3861048"/>
            <a:ext cx="4968552" cy="982960"/>
          </a:xfrm>
        </p:spPr>
        <p:txBody>
          <a:bodyPr>
            <a:normAutofit/>
          </a:bodyPr>
          <a:lstStyle/>
          <a:p>
            <a:pPr algn="l"/>
            <a:r>
              <a:rPr lang="ru-RU" sz="2400" u="sng" dirty="0"/>
              <a:t>Исполнитель</a:t>
            </a:r>
            <a:r>
              <a:rPr lang="ru-RU" sz="2400" u="sng" dirty="0" smtClean="0"/>
              <a:t>:</a:t>
            </a:r>
            <a:r>
              <a:rPr lang="en-US" sz="2400" u="sng" dirty="0" smtClean="0"/>
              <a:t> </a:t>
            </a:r>
            <a:r>
              <a:rPr lang="ru-RU" sz="2400" u="sng" dirty="0" smtClean="0"/>
              <a:t>Парусов В.А.</a:t>
            </a:r>
            <a:r>
              <a:rPr lang="en-US" sz="2400" u="sng" dirty="0"/>
              <a:t/>
            </a:r>
            <a:br>
              <a:rPr lang="en-US" sz="2400" u="sng" dirty="0"/>
            </a:br>
            <a:r>
              <a:rPr lang="ru-RU" sz="2400" dirty="0"/>
              <a:t>Руководитель</a:t>
            </a:r>
            <a:r>
              <a:rPr lang="ru-RU" sz="2400" dirty="0" smtClean="0"/>
              <a:t>: Васильев А.А.</a:t>
            </a:r>
            <a:endParaRPr lang="ru-RU" sz="2400" dirty="0"/>
          </a:p>
        </p:txBody>
      </p:sp>
      <p:sp>
        <p:nvSpPr>
          <p:cNvPr id="4" name="Title 4"/>
          <p:cNvSpPr txBox="1">
            <a:spLocks/>
          </p:cNvSpPr>
          <p:nvPr/>
        </p:nvSpPr>
        <p:spPr bwMode="auto">
          <a:xfrm>
            <a:off x="395289" y="277814"/>
            <a:ext cx="8424863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9pPr>
          </a:lstStyle>
          <a:p>
            <a:pPr algn="ctr" eaLnBrk="1" hangingPunct="1"/>
            <a:r>
              <a:rPr lang="en-US" sz="2400" dirty="0">
                <a:latin typeface="Bookman Old Style" pitchFamily="18" charset="0"/>
              </a:rPr>
              <a:t>Peter the Great</a:t>
            </a:r>
          </a:p>
          <a:p>
            <a:pPr algn="ctr" eaLnBrk="1" hangingPunct="1"/>
            <a:r>
              <a:rPr lang="en-US" sz="2400" dirty="0">
                <a:latin typeface="Bookman Old Style" pitchFamily="18" charset="0"/>
              </a:rPr>
              <a:t>Saint-Petersburg </a:t>
            </a:r>
            <a:r>
              <a:rPr lang="en-US" sz="2400" dirty="0" err="1">
                <a:latin typeface="Bookman Old Style" pitchFamily="18" charset="0"/>
              </a:rPr>
              <a:t>Рolytechnic</a:t>
            </a:r>
            <a:r>
              <a:rPr lang="en-US" sz="2400" dirty="0">
                <a:latin typeface="Bookman Old Style" pitchFamily="18" charset="0"/>
              </a:rPr>
              <a:t> University</a:t>
            </a:r>
            <a:endParaRPr lang="ru-RU" sz="2400" dirty="0">
              <a:latin typeface="Cambria" pitchFamily="18" charset="0"/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 bwMode="auto">
          <a:xfrm>
            <a:off x="1259632" y="1196976"/>
            <a:ext cx="6858000" cy="2448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9pPr>
          </a:lstStyle>
          <a:p>
            <a:pPr algn="ctr" eaLnBrk="1" hangingPunct="1">
              <a:lnSpc>
                <a:spcPct val="80000"/>
              </a:lnSpc>
            </a:pP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r>
              <a:rPr lang="en-US" sz="3600" b="1" dirty="0" smtClean="0"/>
              <a:t>Constant DIP GPU Driven Rendering Pipeline</a:t>
            </a:r>
          </a:p>
          <a:p>
            <a:pPr algn="ctr" eaLnBrk="1" hangingPunct="1">
              <a:lnSpc>
                <a:spcPct val="80000"/>
              </a:lnSpc>
            </a:pP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r>
              <a:rPr lang="ru-RU" sz="3600" dirty="0">
                <a:latin typeface="Bookman Old Style" pitchFamily="18" charset="0"/>
              </a:rPr>
              <a:t>Обзор спринта</a:t>
            </a: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endParaRPr lang="ru-RU" sz="2000" dirty="0">
              <a:latin typeface="Cambria" pitchFamily="18" charset="0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857651" y="5229225"/>
            <a:ext cx="11881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Bookman Old Style" pitchFamily="18" charset="0"/>
              </a:rPr>
              <a:t>21</a:t>
            </a:r>
            <a:r>
              <a:rPr lang="en-US" dirty="0" smtClean="0">
                <a:latin typeface="Bookman Old Style" pitchFamily="18" charset="0"/>
              </a:rPr>
              <a:t>.</a:t>
            </a:r>
            <a:r>
              <a:rPr lang="ru-RU" dirty="0" smtClean="0">
                <a:latin typeface="Bookman Old Style" pitchFamily="18" charset="0"/>
              </a:rPr>
              <a:t>09</a:t>
            </a:r>
            <a:r>
              <a:rPr lang="en-US" dirty="0" smtClean="0">
                <a:latin typeface="Bookman Old Style" pitchFamily="18" charset="0"/>
              </a:rPr>
              <a:t>.2</a:t>
            </a:r>
            <a:r>
              <a:rPr lang="ru-RU" dirty="0">
                <a:latin typeface="Bookman Old Style" pitchFamily="18" charset="0"/>
              </a:rPr>
              <a:t>2</a:t>
            </a:r>
            <a:endParaRPr lang="ru-RU" dirty="0">
              <a:latin typeface="Cambria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E9F5D1E9-A17D-44E0-AF73-693C70AAB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8058" y="6093296"/>
            <a:ext cx="1996786" cy="53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422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Без прозрачных объектов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091572" cy="4340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4033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smtClean="0"/>
              <a:t>Classic” 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44824"/>
            <a:ext cx="8030915" cy="4308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5685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WBOIT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08" y="1772816"/>
            <a:ext cx="8165145" cy="4380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427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165145" cy="4380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453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WBOIT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68" y="1904630"/>
            <a:ext cx="8187888" cy="43924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802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OIT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165145" cy="4380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198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749336"/>
            <a:ext cx="8208912" cy="440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150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4B79CD3-170D-4E6A-A855-F32E3CB0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Основная идея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FF9ABBFD-9ED2-47A8-AFB3-371EC201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17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06D46260-0480-49AF-BFF7-47122589305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Большая часть систем </a:t>
            </a:r>
            <a:r>
              <a:rPr lang="ru-RU" dirty="0" err="1" smtClean="0"/>
              <a:t>отрисовки</a:t>
            </a:r>
            <a:r>
              <a:rPr lang="ru-RU" dirty="0" smtClean="0"/>
              <a:t> </a:t>
            </a:r>
            <a:br>
              <a:rPr lang="ru-RU" dirty="0" smtClean="0"/>
            </a:br>
            <a:r>
              <a:rPr lang="ru-RU" dirty="0" smtClean="0"/>
              <a:t>трехмерной графики работает по </a:t>
            </a:r>
            <a:br>
              <a:rPr lang="ru-RU" dirty="0" smtClean="0"/>
            </a:br>
            <a:r>
              <a:rPr lang="ru-RU" dirty="0" smtClean="0"/>
              <a:t>схожей архитектуре</a:t>
            </a:r>
          </a:p>
          <a:p>
            <a:r>
              <a:rPr lang="ru-RU" dirty="0" smtClean="0"/>
              <a:t>Реализовать 2 графических конвейера</a:t>
            </a:r>
          </a:p>
          <a:p>
            <a:pPr marL="777240" lvl="1" indent="-457200">
              <a:buAutoNum type="arabicParenR"/>
            </a:pPr>
            <a:r>
              <a:rPr lang="ru-RU" dirty="0" smtClean="0"/>
              <a:t>Использующий стандартный подход</a:t>
            </a:r>
          </a:p>
          <a:p>
            <a:pPr marL="777240" lvl="1" indent="-457200">
              <a:buAutoNum type="arabicParenR"/>
            </a:pPr>
            <a:r>
              <a:rPr lang="ru-RU" dirty="0" smtClean="0"/>
              <a:t>Использующий предложенные мной </a:t>
            </a:r>
            <a:br>
              <a:rPr lang="ru-RU" dirty="0" smtClean="0"/>
            </a:br>
            <a:r>
              <a:rPr lang="ru-RU" dirty="0" smtClean="0"/>
              <a:t>методы</a:t>
            </a:r>
            <a:endParaRPr lang="en-US" dirty="0" smtClean="0"/>
          </a:p>
          <a:p>
            <a:pPr marL="777240" lvl="1" indent="-457200">
              <a:buAutoNum type="arabicParenR"/>
            </a:pPr>
            <a:r>
              <a:rPr lang="en-US" dirty="0" smtClean="0"/>
              <a:t>(TODO </a:t>
            </a:r>
            <a:endParaRPr lang="ru-RU" dirty="0" smtClean="0"/>
          </a:p>
          <a:p>
            <a:pPr marL="777240" lvl="1" indent="-457200">
              <a:buAutoNum type="arabicParenR"/>
            </a:pPr>
            <a:r>
              <a:rPr lang="en-US" dirty="0" err="1" smtClean="0"/>
              <a:t>FrameStart</a:t>
            </a:r>
            <a:r>
              <a:rPr lang="en-US" dirty="0" smtClean="0"/>
              <a:t>/</a:t>
            </a:r>
            <a:r>
              <a:rPr lang="en-US" dirty="0" err="1" smtClean="0"/>
              <a:t>FrameEnd</a:t>
            </a:r>
            <a:r>
              <a:rPr lang="en-US" dirty="0" smtClean="0"/>
              <a:t> </a:t>
            </a:r>
            <a:r>
              <a:rPr lang="ru-RU" dirty="0" smtClean="0"/>
              <a:t>убрать,</a:t>
            </a:r>
          </a:p>
          <a:p>
            <a:pPr marL="777240" lvl="1" indent="-457200">
              <a:buAutoNum type="arabicParenR"/>
            </a:pPr>
            <a:r>
              <a:rPr lang="en-US" dirty="0" smtClean="0"/>
              <a:t>Z </a:t>
            </a:r>
            <a:r>
              <a:rPr lang="en-US" dirty="0" err="1" smtClean="0"/>
              <a:t>prepass</a:t>
            </a:r>
            <a:r>
              <a:rPr lang="en-US" dirty="0" smtClean="0"/>
              <a:t>/</a:t>
            </a:r>
            <a:r>
              <a:rPr lang="en-US" dirty="0" err="1" smtClean="0"/>
              <a:t>Tonemap</a:t>
            </a:r>
            <a:r>
              <a:rPr lang="en-US" dirty="0" smtClean="0"/>
              <a:t>/</a:t>
            </a:r>
            <a:r>
              <a:rPr lang="en-US" dirty="0" err="1" smtClean="0"/>
              <a:t>Shadowmap</a:t>
            </a:r>
            <a:r>
              <a:rPr lang="en-US" dirty="0" smtClean="0"/>
              <a:t> </a:t>
            </a:r>
            <a:r>
              <a:rPr lang="ru-RU" dirty="0" smtClean="0"/>
              <a:t> Добавить</a:t>
            </a:r>
          </a:p>
          <a:p>
            <a:pPr marL="777240" lvl="1" indent="-457200">
              <a:buAutoNum type="arabicParenR"/>
            </a:pPr>
            <a:r>
              <a:rPr lang="en-US" dirty="0" smtClean="0"/>
              <a:t>Visibility </a:t>
            </a:r>
            <a:r>
              <a:rPr lang="en-US" dirty="0" err="1" smtClean="0"/>
              <a:t>precompute</a:t>
            </a:r>
            <a:r>
              <a:rPr lang="ru-RU" dirty="0" smtClean="0"/>
              <a:t>)</a:t>
            </a:r>
          </a:p>
          <a:p>
            <a:pPr marL="777240" lvl="1" indent="-457200">
              <a:buAutoNum type="arabicParenR"/>
            </a:pPr>
            <a:endParaRPr lang="ru-RU" dirty="0"/>
          </a:p>
        </p:txBody>
      </p:sp>
      <p:pic>
        <p:nvPicPr>
          <p:cNvPr id="1026" name="Picture 2" descr="https://mermaid.ink/img/pako:eNplkc1uAjEMhF8l8gkkeIE99NKFa5HgRjhYG8NGkJ86XqEK8e5NSWBXJafJzNj6lNygC4aggRNj7NWu1V7lsxVkma0ZHRU9L_6GKXLoKKX9KA81w-x-RfweSH2GS-Dq7xh9isjkJe2nl-dcSPJaOuqarq23qZ-1jFcVvEodE_n5hFItlx8Trv-cJcZXgNWagrxzlqkR5o30UShssABH7NCa_Iy3v6YG6cmRhiZLg3zWoP0994ZoUGhlrASG5oiXRAvAQcL2x3fQCA_0LLUW85e42rr_Agk8kK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320" y="1124744"/>
            <a:ext cx="13906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84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4B79CD3-170D-4E6A-A855-F32E3CB0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Предлагаемый алгоритм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FF9ABBFD-9ED2-47A8-AFB3-371EC201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18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06D46260-0480-49AF-BFF7-47122589305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Использовать систему </a:t>
            </a:r>
            <a:r>
              <a:rPr lang="en-US" dirty="0" smtClean="0"/>
              <a:t>Pool-</a:t>
            </a:r>
            <a:r>
              <a:rPr lang="ru-RU" dirty="0" err="1" smtClean="0"/>
              <a:t>ов</a:t>
            </a:r>
            <a:endParaRPr lang="ru-RU" dirty="0"/>
          </a:p>
          <a:p>
            <a:pPr lvl="1"/>
            <a:r>
              <a:rPr lang="ru-RU" dirty="0" smtClean="0"/>
              <a:t>Иметь </a:t>
            </a:r>
            <a:r>
              <a:rPr lang="en-US" dirty="0" smtClean="0"/>
              <a:t>Texture Pool, Transform Pool</a:t>
            </a:r>
            <a:r>
              <a:rPr lang="ru-RU" dirty="0" smtClean="0"/>
              <a:t>, </a:t>
            </a:r>
            <a:r>
              <a:rPr lang="en-US" dirty="0" smtClean="0"/>
              <a:t>Material Pool </a:t>
            </a:r>
            <a:r>
              <a:rPr lang="ru-RU" dirty="0" smtClean="0"/>
              <a:t>и </a:t>
            </a:r>
            <a:r>
              <a:rPr lang="ru-RU" dirty="0" err="1" smtClean="0"/>
              <a:t>тд</a:t>
            </a:r>
            <a:r>
              <a:rPr lang="ru-RU" dirty="0" smtClean="0"/>
              <a:t>.</a:t>
            </a:r>
          </a:p>
          <a:p>
            <a:pPr lvl="1"/>
            <a:r>
              <a:rPr lang="ru-RU" dirty="0" smtClean="0"/>
              <a:t>Для их реализации использовать технологию </a:t>
            </a:r>
            <a:r>
              <a:rPr lang="en-US" dirty="0" err="1" smtClean="0"/>
              <a:t>Bindless</a:t>
            </a:r>
            <a:r>
              <a:rPr lang="ru-RU" dirty="0" smtClean="0"/>
              <a:t> ресурсов</a:t>
            </a:r>
          </a:p>
          <a:p>
            <a:pPr lvl="1"/>
            <a:r>
              <a:rPr lang="ru-RU" dirty="0" smtClean="0"/>
              <a:t>Иметь отдельный </a:t>
            </a:r>
            <a:r>
              <a:rPr lang="en-US" dirty="0" smtClean="0"/>
              <a:t>Navigation/Index Pool </a:t>
            </a:r>
            <a:r>
              <a:rPr lang="ru-RU" dirty="0" smtClean="0"/>
              <a:t>в котором для каждого объекта будут хранится индексы на интересующие записи в интересующих </a:t>
            </a:r>
            <a:r>
              <a:rPr lang="en-US" dirty="0" smtClean="0"/>
              <a:t>Pool</a:t>
            </a:r>
            <a:r>
              <a:rPr lang="ru-RU" dirty="0" smtClean="0"/>
              <a:t>-ах</a:t>
            </a:r>
          </a:p>
          <a:p>
            <a:endParaRPr lang="ru-RU" dirty="0"/>
          </a:p>
        </p:txBody>
      </p:sp>
      <p:grpSp>
        <p:nvGrpSpPr>
          <p:cNvPr id="23" name="Группа 22"/>
          <p:cNvGrpSpPr/>
          <p:nvPr/>
        </p:nvGrpSpPr>
        <p:grpSpPr>
          <a:xfrm>
            <a:off x="1763688" y="4293096"/>
            <a:ext cx="6148436" cy="1356453"/>
            <a:chOff x="1043608" y="4232786"/>
            <a:chExt cx="6148436" cy="1356453"/>
          </a:xfrm>
        </p:grpSpPr>
        <p:grpSp>
          <p:nvGrpSpPr>
            <p:cNvPr id="20" name="Группа 19"/>
            <p:cNvGrpSpPr/>
            <p:nvPr/>
          </p:nvGrpSpPr>
          <p:grpSpPr>
            <a:xfrm>
              <a:off x="1043608" y="4232786"/>
              <a:ext cx="6148436" cy="1356453"/>
              <a:chOff x="2555776" y="4232787"/>
              <a:chExt cx="4636268" cy="1016000"/>
            </a:xfrm>
          </p:grpSpPr>
          <p:grpSp>
            <p:nvGrpSpPr>
              <p:cNvPr id="7" name="Группа 6"/>
              <p:cNvGrpSpPr/>
              <p:nvPr/>
            </p:nvGrpSpPr>
            <p:grpSpPr>
              <a:xfrm>
                <a:off x="2555776" y="4232787"/>
                <a:ext cx="4636268" cy="1016000"/>
                <a:chOff x="2555777" y="3904123"/>
                <a:chExt cx="4636268" cy="1016000"/>
              </a:xfrm>
            </p:grpSpPr>
            <p:sp>
              <p:nvSpPr>
                <p:cNvPr id="11" name="Полилиния 10"/>
                <p:cNvSpPr/>
                <p:nvPr/>
              </p:nvSpPr>
              <p:spPr>
                <a:xfrm>
                  <a:off x="5508105" y="4146217"/>
                  <a:ext cx="531812" cy="531812"/>
                </a:xfrm>
                <a:custGeom>
                  <a:avLst/>
                  <a:gdLst>
                    <a:gd name="connsiteX0" fmla="*/ 0 w 531812"/>
                    <a:gd name="connsiteY0" fmla="*/ 88637 h 531812"/>
                    <a:gd name="connsiteX1" fmla="*/ 88637 w 531812"/>
                    <a:gd name="connsiteY1" fmla="*/ 0 h 531812"/>
                    <a:gd name="connsiteX2" fmla="*/ 443175 w 531812"/>
                    <a:gd name="connsiteY2" fmla="*/ 0 h 531812"/>
                    <a:gd name="connsiteX3" fmla="*/ 531812 w 531812"/>
                    <a:gd name="connsiteY3" fmla="*/ 88637 h 531812"/>
                    <a:gd name="connsiteX4" fmla="*/ 531812 w 531812"/>
                    <a:gd name="connsiteY4" fmla="*/ 443175 h 531812"/>
                    <a:gd name="connsiteX5" fmla="*/ 443175 w 531812"/>
                    <a:gd name="connsiteY5" fmla="*/ 531812 h 531812"/>
                    <a:gd name="connsiteX6" fmla="*/ 88637 w 531812"/>
                    <a:gd name="connsiteY6" fmla="*/ 531812 h 531812"/>
                    <a:gd name="connsiteX7" fmla="*/ 0 w 531812"/>
                    <a:gd name="connsiteY7" fmla="*/ 443175 h 531812"/>
                    <a:gd name="connsiteX8" fmla="*/ 0 w 531812"/>
                    <a:gd name="connsiteY8" fmla="*/ 88637 h 531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31812" h="531812">
                      <a:moveTo>
                        <a:pt x="0" y="88637"/>
                      </a:moveTo>
                      <a:cubicBezTo>
                        <a:pt x="0" y="39684"/>
                        <a:pt x="39684" y="0"/>
                        <a:pt x="88637" y="0"/>
                      </a:cubicBezTo>
                      <a:lnTo>
                        <a:pt x="443175" y="0"/>
                      </a:lnTo>
                      <a:cubicBezTo>
                        <a:pt x="492128" y="0"/>
                        <a:pt x="531812" y="39684"/>
                        <a:pt x="531812" y="88637"/>
                      </a:cubicBezTo>
                      <a:lnTo>
                        <a:pt x="531812" y="443175"/>
                      </a:lnTo>
                      <a:cubicBezTo>
                        <a:pt x="531812" y="492128"/>
                        <a:pt x="492128" y="531812"/>
                        <a:pt x="443175" y="531812"/>
                      </a:cubicBezTo>
                      <a:lnTo>
                        <a:pt x="88637" y="531812"/>
                      </a:lnTo>
                      <a:cubicBezTo>
                        <a:pt x="39684" y="531812"/>
                        <a:pt x="0" y="492128"/>
                        <a:pt x="0" y="443175"/>
                      </a:cubicBezTo>
                      <a:lnTo>
                        <a:pt x="0" y="88637"/>
                      </a:lnTo>
                      <a:close/>
                    </a:path>
                  </a:pathLst>
                </a:cu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46281" tIns="46281" rIns="46281" bIns="46281" numCol="1" spcCol="1270" anchor="ctr" anchorCtr="0">
                  <a:noAutofit/>
                </a:bodyPr>
                <a:lstStyle/>
                <a:p>
                  <a:pPr lvl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800" kern="1200" dirty="0" smtClean="0"/>
                    <a:t>Materials Pool</a:t>
                  </a:r>
                  <a:endParaRPr lang="ru-RU" sz="800" kern="1200" dirty="0"/>
                </a:p>
              </p:txBody>
            </p:sp>
            <p:sp>
              <p:nvSpPr>
                <p:cNvPr id="13" name="Полилиния 12"/>
                <p:cNvSpPr/>
                <p:nvPr/>
              </p:nvSpPr>
              <p:spPr>
                <a:xfrm>
                  <a:off x="6660233" y="4146217"/>
                  <a:ext cx="531812" cy="531812"/>
                </a:xfrm>
                <a:custGeom>
                  <a:avLst/>
                  <a:gdLst>
                    <a:gd name="connsiteX0" fmla="*/ 0 w 531812"/>
                    <a:gd name="connsiteY0" fmla="*/ 88637 h 531812"/>
                    <a:gd name="connsiteX1" fmla="*/ 88637 w 531812"/>
                    <a:gd name="connsiteY1" fmla="*/ 0 h 531812"/>
                    <a:gd name="connsiteX2" fmla="*/ 443175 w 531812"/>
                    <a:gd name="connsiteY2" fmla="*/ 0 h 531812"/>
                    <a:gd name="connsiteX3" fmla="*/ 531812 w 531812"/>
                    <a:gd name="connsiteY3" fmla="*/ 88637 h 531812"/>
                    <a:gd name="connsiteX4" fmla="*/ 531812 w 531812"/>
                    <a:gd name="connsiteY4" fmla="*/ 443175 h 531812"/>
                    <a:gd name="connsiteX5" fmla="*/ 443175 w 531812"/>
                    <a:gd name="connsiteY5" fmla="*/ 531812 h 531812"/>
                    <a:gd name="connsiteX6" fmla="*/ 88637 w 531812"/>
                    <a:gd name="connsiteY6" fmla="*/ 531812 h 531812"/>
                    <a:gd name="connsiteX7" fmla="*/ 0 w 531812"/>
                    <a:gd name="connsiteY7" fmla="*/ 443175 h 531812"/>
                    <a:gd name="connsiteX8" fmla="*/ 0 w 531812"/>
                    <a:gd name="connsiteY8" fmla="*/ 88637 h 531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31812" h="531812">
                      <a:moveTo>
                        <a:pt x="0" y="88637"/>
                      </a:moveTo>
                      <a:cubicBezTo>
                        <a:pt x="0" y="39684"/>
                        <a:pt x="39684" y="0"/>
                        <a:pt x="88637" y="0"/>
                      </a:cubicBezTo>
                      <a:lnTo>
                        <a:pt x="443175" y="0"/>
                      </a:lnTo>
                      <a:cubicBezTo>
                        <a:pt x="492128" y="0"/>
                        <a:pt x="531812" y="39684"/>
                        <a:pt x="531812" y="88637"/>
                      </a:cubicBezTo>
                      <a:lnTo>
                        <a:pt x="531812" y="443175"/>
                      </a:lnTo>
                      <a:cubicBezTo>
                        <a:pt x="531812" y="492128"/>
                        <a:pt x="492128" y="531812"/>
                        <a:pt x="443175" y="531812"/>
                      </a:cubicBezTo>
                      <a:lnTo>
                        <a:pt x="88637" y="531812"/>
                      </a:lnTo>
                      <a:cubicBezTo>
                        <a:pt x="39684" y="531812"/>
                        <a:pt x="0" y="492128"/>
                        <a:pt x="0" y="443175"/>
                      </a:cubicBezTo>
                      <a:lnTo>
                        <a:pt x="0" y="88637"/>
                      </a:lnTo>
                      <a:close/>
                    </a:path>
                  </a:pathLst>
                </a:cu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51361" tIns="51361" rIns="51361" bIns="51361" numCol="1" spcCol="1270" anchor="ctr" anchorCtr="0">
                  <a:noAutofit/>
                </a:bodyPr>
                <a:lstStyle/>
                <a:p>
                  <a:pPr lvl="0" algn="ctr" defTabSz="4445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000" kern="1200" dirty="0" smtClean="0"/>
                    <a:t>Texture Pool</a:t>
                  </a:r>
                  <a:endParaRPr lang="ru-RU" sz="1000" kern="1200" dirty="0"/>
                </a:p>
              </p:txBody>
            </p:sp>
            <p:sp>
              <p:nvSpPr>
                <p:cNvPr id="14" name="Полилиния 13"/>
                <p:cNvSpPr/>
                <p:nvPr/>
              </p:nvSpPr>
              <p:spPr>
                <a:xfrm>
                  <a:off x="2555777" y="4071763"/>
                  <a:ext cx="680720" cy="680720"/>
                </a:xfrm>
                <a:custGeom>
                  <a:avLst/>
                  <a:gdLst>
                    <a:gd name="connsiteX0" fmla="*/ 0 w 680720"/>
                    <a:gd name="connsiteY0" fmla="*/ 113456 h 680720"/>
                    <a:gd name="connsiteX1" fmla="*/ 113456 w 680720"/>
                    <a:gd name="connsiteY1" fmla="*/ 0 h 680720"/>
                    <a:gd name="connsiteX2" fmla="*/ 567264 w 680720"/>
                    <a:gd name="connsiteY2" fmla="*/ 0 h 680720"/>
                    <a:gd name="connsiteX3" fmla="*/ 680720 w 680720"/>
                    <a:gd name="connsiteY3" fmla="*/ 113456 h 680720"/>
                    <a:gd name="connsiteX4" fmla="*/ 680720 w 680720"/>
                    <a:gd name="connsiteY4" fmla="*/ 567264 h 680720"/>
                    <a:gd name="connsiteX5" fmla="*/ 567264 w 680720"/>
                    <a:gd name="connsiteY5" fmla="*/ 680720 h 680720"/>
                    <a:gd name="connsiteX6" fmla="*/ 113456 w 680720"/>
                    <a:gd name="connsiteY6" fmla="*/ 680720 h 680720"/>
                    <a:gd name="connsiteX7" fmla="*/ 0 w 680720"/>
                    <a:gd name="connsiteY7" fmla="*/ 567264 h 680720"/>
                    <a:gd name="connsiteX8" fmla="*/ 0 w 680720"/>
                    <a:gd name="connsiteY8" fmla="*/ 113456 h 680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80720" h="680720">
                      <a:moveTo>
                        <a:pt x="0" y="113456"/>
                      </a:moveTo>
                      <a:cubicBezTo>
                        <a:pt x="0" y="50796"/>
                        <a:pt x="50796" y="0"/>
                        <a:pt x="113456" y="0"/>
                      </a:cubicBezTo>
                      <a:lnTo>
                        <a:pt x="567264" y="0"/>
                      </a:lnTo>
                      <a:cubicBezTo>
                        <a:pt x="629924" y="0"/>
                        <a:pt x="680720" y="50796"/>
                        <a:pt x="680720" y="113456"/>
                      </a:cubicBezTo>
                      <a:lnTo>
                        <a:pt x="680720" y="567264"/>
                      </a:lnTo>
                      <a:cubicBezTo>
                        <a:pt x="680720" y="629924"/>
                        <a:pt x="629924" y="680720"/>
                        <a:pt x="567264" y="680720"/>
                      </a:cubicBezTo>
                      <a:lnTo>
                        <a:pt x="113456" y="680720"/>
                      </a:lnTo>
                      <a:cubicBezTo>
                        <a:pt x="50796" y="680720"/>
                        <a:pt x="0" y="629924"/>
                        <a:pt x="0" y="567264"/>
                      </a:cubicBezTo>
                      <a:lnTo>
                        <a:pt x="0" y="113456"/>
                      </a:lnTo>
                      <a:close/>
                    </a:path>
                  </a:pathLst>
                </a:cu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53550" tIns="53550" rIns="53550" bIns="53550" numCol="1" spcCol="1270" anchor="ctr" anchorCtr="0">
                  <a:noAutofit/>
                </a:bodyPr>
                <a:lstStyle/>
                <a:p>
                  <a:pPr lvl="0" algn="ctr" defTabSz="3556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800" kern="1200" dirty="0" smtClean="0"/>
                    <a:t>Transforms Pool</a:t>
                  </a:r>
                  <a:endParaRPr lang="ru-RU" sz="800" kern="1200" dirty="0"/>
                </a:p>
              </p:txBody>
            </p:sp>
            <p:sp>
              <p:nvSpPr>
                <p:cNvPr id="10" name="Полилиния 9"/>
                <p:cNvSpPr/>
                <p:nvPr/>
              </p:nvSpPr>
              <p:spPr>
                <a:xfrm>
                  <a:off x="4015656" y="3904123"/>
                  <a:ext cx="1016000" cy="1016000"/>
                </a:xfrm>
                <a:custGeom>
                  <a:avLst/>
                  <a:gdLst>
                    <a:gd name="connsiteX0" fmla="*/ 0 w 1016000"/>
                    <a:gd name="connsiteY0" fmla="*/ 169337 h 1016000"/>
                    <a:gd name="connsiteX1" fmla="*/ 169337 w 1016000"/>
                    <a:gd name="connsiteY1" fmla="*/ 0 h 1016000"/>
                    <a:gd name="connsiteX2" fmla="*/ 846663 w 1016000"/>
                    <a:gd name="connsiteY2" fmla="*/ 0 h 1016000"/>
                    <a:gd name="connsiteX3" fmla="*/ 1016000 w 1016000"/>
                    <a:gd name="connsiteY3" fmla="*/ 169337 h 1016000"/>
                    <a:gd name="connsiteX4" fmla="*/ 1016000 w 1016000"/>
                    <a:gd name="connsiteY4" fmla="*/ 846663 h 1016000"/>
                    <a:gd name="connsiteX5" fmla="*/ 846663 w 1016000"/>
                    <a:gd name="connsiteY5" fmla="*/ 1016000 h 1016000"/>
                    <a:gd name="connsiteX6" fmla="*/ 169337 w 1016000"/>
                    <a:gd name="connsiteY6" fmla="*/ 1016000 h 1016000"/>
                    <a:gd name="connsiteX7" fmla="*/ 0 w 1016000"/>
                    <a:gd name="connsiteY7" fmla="*/ 846663 h 1016000"/>
                    <a:gd name="connsiteX8" fmla="*/ 0 w 1016000"/>
                    <a:gd name="connsiteY8" fmla="*/ 169337 h 1016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16000" h="1016000">
                      <a:moveTo>
                        <a:pt x="0" y="169337"/>
                      </a:moveTo>
                      <a:cubicBezTo>
                        <a:pt x="0" y="75815"/>
                        <a:pt x="75815" y="0"/>
                        <a:pt x="169337" y="0"/>
                      </a:cubicBezTo>
                      <a:lnTo>
                        <a:pt x="846663" y="0"/>
                      </a:lnTo>
                      <a:cubicBezTo>
                        <a:pt x="940185" y="0"/>
                        <a:pt x="1016000" y="75815"/>
                        <a:pt x="1016000" y="169337"/>
                      </a:cubicBezTo>
                      <a:lnTo>
                        <a:pt x="1016000" y="846663"/>
                      </a:lnTo>
                      <a:cubicBezTo>
                        <a:pt x="1016000" y="940185"/>
                        <a:pt x="940185" y="1016000"/>
                        <a:pt x="846663" y="1016000"/>
                      </a:cubicBezTo>
                      <a:lnTo>
                        <a:pt x="169337" y="1016000"/>
                      </a:lnTo>
                      <a:cubicBezTo>
                        <a:pt x="75815" y="1016000"/>
                        <a:pt x="0" y="940185"/>
                        <a:pt x="0" y="846663"/>
                      </a:cubicBezTo>
                      <a:lnTo>
                        <a:pt x="0" y="169337"/>
                      </a:lnTo>
                      <a:close/>
                    </a:path>
                  </a:pathLst>
                </a:cu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00397" tIns="100397" rIns="100397" bIns="100397" numCol="1" spcCol="1270" anchor="ctr" anchorCtr="0">
                  <a:noAutofit/>
                </a:bodyPr>
                <a:lstStyle/>
                <a:p>
                  <a:pPr lvl="0" algn="ctr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2000" kern="1200" dirty="0" smtClean="0"/>
                    <a:t>Indices Pool</a:t>
                  </a:r>
                  <a:endParaRPr lang="ru-RU" sz="2000" kern="1200" dirty="0"/>
                </a:p>
              </p:txBody>
            </p:sp>
          </p:grpSp>
          <p:sp>
            <p:nvSpPr>
              <p:cNvPr id="19" name="Стрелка влево 18"/>
              <p:cNvSpPr/>
              <p:nvPr/>
            </p:nvSpPr>
            <p:spPr>
              <a:xfrm>
                <a:off x="3236496" y="4627335"/>
                <a:ext cx="779159" cy="226904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21" name="Стрелка вправо 20"/>
            <p:cNvSpPr/>
            <p:nvPr/>
          </p:nvSpPr>
          <p:spPr>
            <a:xfrm>
              <a:off x="4327021" y="4808850"/>
              <a:ext cx="631848" cy="253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Стрелка вправо 21"/>
            <p:cNvSpPr/>
            <p:nvPr/>
          </p:nvSpPr>
          <p:spPr>
            <a:xfrm>
              <a:off x="5664136" y="4808850"/>
              <a:ext cx="822639" cy="253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87572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4B79CD3-170D-4E6A-A855-F32E3CB0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Предлагаемый алгоритм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FF9ABBFD-9ED2-47A8-AFB3-371EC201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19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06D46260-0480-49AF-BFF7-47122589305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3433936"/>
          </a:xfrm>
        </p:spPr>
        <p:txBody>
          <a:bodyPr>
            <a:normAutofit fontScale="92500" lnSpcReduction="20000"/>
          </a:bodyPr>
          <a:lstStyle/>
          <a:p>
            <a:r>
              <a:rPr lang="ru-RU" dirty="0" smtClean="0"/>
              <a:t>Использовать технологию </a:t>
            </a:r>
            <a:r>
              <a:rPr lang="en-US" dirty="0" smtClean="0"/>
              <a:t>Indirect Drawing</a:t>
            </a:r>
          </a:p>
          <a:p>
            <a:pPr lvl="1"/>
            <a:r>
              <a:rPr lang="ru-RU" dirty="0" smtClean="0"/>
              <a:t>Для каждого </a:t>
            </a:r>
            <a:r>
              <a:rPr lang="en-US" dirty="0" smtClean="0"/>
              <a:t>indirect draw </a:t>
            </a:r>
            <a:r>
              <a:rPr lang="ru-RU" dirty="0" smtClean="0"/>
              <a:t>требуется 2 фазы</a:t>
            </a:r>
            <a:r>
              <a:rPr lang="en-US" dirty="0" smtClean="0"/>
              <a:t>: </a:t>
            </a:r>
            <a:r>
              <a:rPr lang="en-US" dirty="0" err="1" smtClean="0"/>
              <a:t>ComputePreprocess</a:t>
            </a:r>
            <a:r>
              <a:rPr lang="en-US" dirty="0" smtClean="0"/>
              <a:t> </a:t>
            </a:r>
            <a:r>
              <a:rPr lang="ru-RU" dirty="0" smtClean="0"/>
              <a:t>и </a:t>
            </a:r>
            <a:r>
              <a:rPr lang="en-US" dirty="0" err="1" smtClean="0"/>
              <a:t>ExecuteIndirect</a:t>
            </a:r>
            <a:endParaRPr lang="en-US" dirty="0"/>
          </a:p>
          <a:p>
            <a:pPr lvl="1"/>
            <a:r>
              <a:rPr lang="en-US" dirty="0" err="1"/>
              <a:t>ComputePreprocess</a:t>
            </a:r>
            <a:r>
              <a:rPr lang="en-US" dirty="0"/>
              <a:t> </a:t>
            </a:r>
            <a:r>
              <a:rPr lang="ru-RU" dirty="0" smtClean="0"/>
              <a:t>вызывает вычислительный шейдер и параллельно обработает все объекты</a:t>
            </a:r>
          </a:p>
          <a:p>
            <a:pPr lvl="1"/>
            <a:r>
              <a:rPr lang="en-US" dirty="0" err="1" smtClean="0"/>
              <a:t>ExecuteIndirect</a:t>
            </a:r>
            <a:r>
              <a:rPr lang="en-US" dirty="0" smtClean="0"/>
              <a:t> </a:t>
            </a:r>
            <a:r>
              <a:rPr lang="ru-RU" dirty="0" err="1" smtClean="0"/>
              <a:t>отрисует</a:t>
            </a:r>
            <a:r>
              <a:rPr lang="ru-RU" dirty="0" smtClean="0"/>
              <a:t> все объекты, которые </a:t>
            </a:r>
            <a:r>
              <a:rPr lang="en-US" dirty="0" err="1" smtClean="0"/>
              <a:t>ComputePreprocess</a:t>
            </a:r>
            <a:r>
              <a:rPr lang="ru-RU" dirty="0" smtClean="0"/>
              <a:t> предложит для </a:t>
            </a:r>
            <a:r>
              <a:rPr lang="ru-RU" dirty="0" err="1" smtClean="0"/>
              <a:t>отрисовки</a:t>
            </a:r>
            <a:endParaRPr lang="ru-RU" dirty="0" smtClean="0"/>
          </a:p>
          <a:p>
            <a:pPr lvl="1"/>
            <a:r>
              <a:rPr lang="ru-RU" dirty="0" smtClean="0"/>
              <a:t>Так как используются разные вычислительные блоки, при наличии нескольких </a:t>
            </a:r>
            <a:r>
              <a:rPr lang="en-US" dirty="0"/>
              <a:t>indirect </a:t>
            </a:r>
            <a:r>
              <a:rPr lang="en-US" dirty="0" smtClean="0"/>
              <a:t>draw</a:t>
            </a:r>
            <a:r>
              <a:rPr lang="ru-RU" dirty="0" smtClean="0"/>
              <a:t>,</a:t>
            </a:r>
            <a:r>
              <a:rPr lang="en-US" dirty="0" smtClean="0"/>
              <a:t> </a:t>
            </a:r>
            <a:r>
              <a:rPr lang="ru-RU" dirty="0" smtClean="0"/>
              <a:t>можно запускать </a:t>
            </a:r>
            <a:r>
              <a:rPr lang="en-US" dirty="0" err="1" smtClean="0"/>
              <a:t>ExecuteIndirect</a:t>
            </a:r>
            <a:r>
              <a:rPr lang="ru-RU" dirty="0"/>
              <a:t> </a:t>
            </a:r>
            <a:r>
              <a:rPr lang="ru-RU" dirty="0" smtClean="0"/>
              <a:t>предыдущего параллельно </a:t>
            </a:r>
            <a:r>
              <a:rPr lang="en-US" dirty="0" err="1"/>
              <a:t>ComputePreprocess</a:t>
            </a:r>
            <a:r>
              <a:rPr lang="en-US" dirty="0"/>
              <a:t> </a:t>
            </a:r>
            <a:r>
              <a:rPr lang="ru-RU" dirty="0" smtClean="0"/>
              <a:t> следующего.</a:t>
            </a:r>
            <a:endParaRPr lang="ru-RU" dirty="0"/>
          </a:p>
        </p:txBody>
      </p:sp>
      <p:grpSp>
        <p:nvGrpSpPr>
          <p:cNvPr id="11" name="Группа 10"/>
          <p:cNvGrpSpPr/>
          <p:nvPr/>
        </p:nvGrpSpPr>
        <p:grpSpPr>
          <a:xfrm>
            <a:off x="2340586" y="4495016"/>
            <a:ext cx="4271482" cy="1067870"/>
            <a:chOff x="2340586" y="4495016"/>
            <a:chExt cx="4271482" cy="1067870"/>
          </a:xfrm>
        </p:grpSpPr>
        <p:grpSp>
          <p:nvGrpSpPr>
            <p:cNvPr id="6" name="Группа 5"/>
            <p:cNvGrpSpPr/>
            <p:nvPr/>
          </p:nvGrpSpPr>
          <p:grpSpPr>
            <a:xfrm>
              <a:off x="2340586" y="4495016"/>
              <a:ext cx="4271482" cy="1067870"/>
              <a:chOff x="2340586" y="4495016"/>
              <a:chExt cx="4271482" cy="1067870"/>
            </a:xfrm>
          </p:grpSpPr>
          <p:sp>
            <p:nvSpPr>
              <p:cNvPr id="7" name="Полилиния 6"/>
              <p:cNvSpPr/>
              <p:nvPr/>
            </p:nvSpPr>
            <p:spPr>
              <a:xfrm>
                <a:off x="2340586" y="4495016"/>
                <a:ext cx="1779784" cy="1067870"/>
              </a:xfrm>
              <a:custGeom>
                <a:avLst/>
                <a:gdLst>
                  <a:gd name="connsiteX0" fmla="*/ 0 w 1779784"/>
                  <a:gd name="connsiteY0" fmla="*/ 106787 h 1067870"/>
                  <a:gd name="connsiteX1" fmla="*/ 106787 w 1779784"/>
                  <a:gd name="connsiteY1" fmla="*/ 0 h 1067870"/>
                  <a:gd name="connsiteX2" fmla="*/ 1672997 w 1779784"/>
                  <a:gd name="connsiteY2" fmla="*/ 0 h 1067870"/>
                  <a:gd name="connsiteX3" fmla="*/ 1779784 w 1779784"/>
                  <a:gd name="connsiteY3" fmla="*/ 106787 h 1067870"/>
                  <a:gd name="connsiteX4" fmla="*/ 1779784 w 1779784"/>
                  <a:gd name="connsiteY4" fmla="*/ 961083 h 1067870"/>
                  <a:gd name="connsiteX5" fmla="*/ 1672997 w 1779784"/>
                  <a:gd name="connsiteY5" fmla="*/ 1067870 h 1067870"/>
                  <a:gd name="connsiteX6" fmla="*/ 106787 w 1779784"/>
                  <a:gd name="connsiteY6" fmla="*/ 1067870 h 1067870"/>
                  <a:gd name="connsiteX7" fmla="*/ 0 w 1779784"/>
                  <a:gd name="connsiteY7" fmla="*/ 961083 h 1067870"/>
                  <a:gd name="connsiteX8" fmla="*/ 0 w 1779784"/>
                  <a:gd name="connsiteY8" fmla="*/ 106787 h 1067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79784" h="1067870">
                    <a:moveTo>
                      <a:pt x="0" y="106787"/>
                    </a:moveTo>
                    <a:cubicBezTo>
                      <a:pt x="0" y="47810"/>
                      <a:pt x="47810" y="0"/>
                      <a:pt x="106787" y="0"/>
                    </a:cubicBezTo>
                    <a:lnTo>
                      <a:pt x="1672997" y="0"/>
                    </a:lnTo>
                    <a:cubicBezTo>
                      <a:pt x="1731974" y="0"/>
                      <a:pt x="1779784" y="47810"/>
                      <a:pt x="1779784" y="106787"/>
                    </a:cubicBezTo>
                    <a:lnTo>
                      <a:pt x="1779784" y="961083"/>
                    </a:lnTo>
                    <a:cubicBezTo>
                      <a:pt x="1779784" y="1020060"/>
                      <a:pt x="1731974" y="1067870"/>
                      <a:pt x="1672997" y="1067870"/>
                    </a:cubicBezTo>
                    <a:lnTo>
                      <a:pt x="106787" y="1067870"/>
                    </a:lnTo>
                    <a:cubicBezTo>
                      <a:pt x="47810" y="1067870"/>
                      <a:pt x="0" y="1020060"/>
                      <a:pt x="0" y="961083"/>
                    </a:cubicBezTo>
                    <a:lnTo>
                      <a:pt x="0" y="10678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37957" tIns="137957" rIns="137957" bIns="137957" numCol="1" spcCol="1270" anchor="ctr" anchorCtr="0">
                <a:noAutofit/>
              </a:bodyPr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800" kern="1200" dirty="0" smtClean="0"/>
                  <a:t>Compute (Culling)</a:t>
                </a:r>
                <a:endParaRPr lang="ru-RU" sz="2800" kern="1200" dirty="0"/>
              </a:p>
            </p:txBody>
          </p:sp>
          <p:sp>
            <p:nvSpPr>
              <p:cNvPr id="9" name="Полилиния 8"/>
              <p:cNvSpPr/>
              <p:nvPr/>
            </p:nvSpPr>
            <p:spPr>
              <a:xfrm>
                <a:off x="4832284" y="4495016"/>
                <a:ext cx="1779784" cy="1067870"/>
              </a:xfrm>
              <a:custGeom>
                <a:avLst/>
                <a:gdLst>
                  <a:gd name="connsiteX0" fmla="*/ 0 w 1779784"/>
                  <a:gd name="connsiteY0" fmla="*/ 106787 h 1067870"/>
                  <a:gd name="connsiteX1" fmla="*/ 106787 w 1779784"/>
                  <a:gd name="connsiteY1" fmla="*/ 0 h 1067870"/>
                  <a:gd name="connsiteX2" fmla="*/ 1672997 w 1779784"/>
                  <a:gd name="connsiteY2" fmla="*/ 0 h 1067870"/>
                  <a:gd name="connsiteX3" fmla="*/ 1779784 w 1779784"/>
                  <a:gd name="connsiteY3" fmla="*/ 106787 h 1067870"/>
                  <a:gd name="connsiteX4" fmla="*/ 1779784 w 1779784"/>
                  <a:gd name="connsiteY4" fmla="*/ 961083 h 1067870"/>
                  <a:gd name="connsiteX5" fmla="*/ 1672997 w 1779784"/>
                  <a:gd name="connsiteY5" fmla="*/ 1067870 h 1067870"/>
                  <a:gd name="connsiteX6" fmla="*/ 106787 w 1779784"/>
                  <a:gd name="connsiteY6" fmla="*/ 1067870 h 1067870"/>
                  <a:gd name="connsiteX7" fmla="*/ 0 w 1779784"/>
                  <a:gd name="connsiteY7" fmla="*/ 961083 h 1067870"/>
                  <a:gd name="connsiteX8" fmla="*/ 0 w 1779784"/>
                  <a:gd name="connsiteY8" fmla="*/ 106787 h 1067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79784" h="1067870">
                    <a:moveTo>
                      <a:pt x="0" y="106787"/>
                    </a:moveTo>
                    <a:cubicBezTo>
                      <a:pt x="0" y="47810"/>
                      <a:pt x="47810" y="0"/>
                      <a:pt x="106787" y="0"/>
                    </a:cubicBezTo>
                    <a:lnTo>
                      <a:pt x="1672997" y="0"/>
                    </a:lnTo>
                    <a:cubicBezTo>
                      <a:pt x="1731974" y="0"/>
                      <a:pt x="1779784" y="47810"/>
                      <a:pt x="1779784" y="106787"/>
                    </a:cubicBezTo>
                    <a:lnTo>
                      <a:pt x="1779784" y="961083"/>
                    </a:lnTo>
                    <a:cubicBezTo>
                      <a:pt x="1779784" y="1020060"/>
                      <a:pt x="1731974" y="1067870"/>
                      <a:pt x="1672997" y="1067870"/>
                    </a:cubicBezTo>
                    <a:lnTo>
                      <a:pt x="106787" y="1067870"/>
                    </a:lnTo>
                    <a:cubicBezTo>
                      <a:pt x="47810" y="1067870"/>
                      <a:pt x="0" y="1020060"/>
                      <a:pt x="0" y="961083"/>
                    </a:cubicBezTo>
                    <a:lnTo>
                      <a:pt x="0" y="10678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37957" tIns="137957" rIns="137957" bIns="137957" numCol="1" spcCol="1270" anchor="ctr" anchorCtr="0">
                <a:noAutofit/>
              </a:bodyPr>
              <a:lstStyle/>
              <a:p>
                <a:pPr lvl="0" algn="ctr" defTabSz="12446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800" kern="1200" dirty="0" smtClean="0"/>
                  <a:t>Draw Call (Indirect)</a:t>
                </a:r>
                <a:endParaRPr lang="ru-RU" sz="2800" kern="1200" dirty="0"/>
              </a:p>
            </p:txBody>
          </p:sp>
        </p:grpSp>
        <p:sp>
          <p:nvSpPr>
            <p:cNvPr id="10" name="Стрелка вправо 9"/>
            <p:cNvSpPr/>
            <p:nvPr/>
          </p:nvSpPr>
          <p:spPr>
            <a:xfrm>
              <a:off x="4120370" y="4808258"/>
              <a:ext cx="711914" cy="44138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719995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A7B08D-E885-4B41-9938-D36428515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41BE0910-0F57-401D-AA81-6B7713CD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>
            <a:normAutofit/>
          </a:bodyPr>
          <a:lstStyle/>
          <a:p>
            <a:r>
              <a:rPr lang="ru-RU" dirty="0" smtClean="0"/>
              <a:t>Уменьшить зависимость скорости </a:t>
            </a:r>
            <a:r>
              <a:rPr lang="ru-RU" dirty="0" err="1" smtClean="0"/>
              <a:t>отрисовки</a:t>
            </a:r>
            <a:r>
              <a:rPr lang="ru-RU" dirty="0" smtClean="0"/>
              <a:t> трехмерных сцен от производительности центрального процессора</a:t>
            </a:r>
            <a:endParaRPr lang="en-US" dirty="0" smtClean="0"/>
          </a:p>
          <a:p>
            <a:pPr lvl="1"/>
            <a:r>
              <a:rPr lang="ru-RU" dirty="0" smtClean="0"/>
              <a:t>Предложить архитектуру графического конвейера использующего константное количество вызовов </a:t>
            </a:r>
            <a:r>
              <a:rPr lang="ru-RU" dirty="0" err="1" smtClean="0"/>
              <a:t>отрисовки</a:t>
            </a:r>
            <a:r>
              <a:rPr lang="ru-RU" dirty="0"/>
              <a:t> </a:t>
            </a:r>
            <a:r>
              <a:rPr lang="ru-RU" dirty="0" smtClean="0"/>
              <a:t>относительно количества объектов сцены</a:t>
            </a:r>
          </a:p>
          <a:p>
            <a:pPr lvl="1"/>
            <a:r>
              <a:rPr lang="ru-RU" dirty="0" smtClean="0"/>
              <a:t>Оценить производительность предложенного конвейера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423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4B79CD3-170D-4E6A-A855-F32E3CB0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Предлагаемый алгоритм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FF9ABBFD-9ED2-47A8-AFB3-371EC201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20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06D46260-0480-49AF-BFF7-47122589305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Использовать технологию </a:t>
            </a:r>
            <a:r>
              <a:rPr lang="en-US" dirty="0" smtClean="0"/>
              <a:t>Order Independent Transparency </a:t>
            </a:r>
            <a:endParaRPr lang="ru-RU" dirty="0" smtClean="0"/>
          </a:p>
          <a:p>
            <a:pPr lvl="1"/>
            <a:r>
              <a:rPr lang="ru-RU" dirty="0" smtClean="0"/>
              <a:t>Из-за того что мы </a:t>
            </a:r>
            <a:r>
              <a:rPr lang="ru-RU" dirty="0" err="1" smtClean="0"/>
              <a:t>отрисовываем</a:t>
            </a:r>
            <a:r>
              <a:rPr lang="ru-RU" dirty="0" smtClean="0"/>
              <a:t> объекты параллельно, нет возможности отсортировать их, поэтому стандартные алгоритмы </a:t>
            </a:r>
            <a:r>
              <a:rPr lang="ru-RU" dirty="0" err="1" smtClean="0"/>
              <a:t>отрисовки</a:t>
            </a:r>
            <a:r>
              <a:rPr lang="ru-RU" dirty="0" smtClean="0"/>
              <a:t> прозрачных объектов нам не подходят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2352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4B79CD3-170D-4E6A-A855-F32E3CB0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Предлагаемый алгоритм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FF9ABBFD-9ED2-47A8-AFB3-371EC201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21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06D46260-0480-49AF-BFF7-47122589305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Использовать технологии обработки видимости</a:t>
            </a:r>
          </a:p>
          <a:p>
            <a:pPr lvl="1"/>
            <a:r>
              <a:rPr lang="ru-RU" dirty="0" smtClean="0"/>
              <a:t>На данный момент выделяют 5 видов </a:t>
            </a:r>
            <a:r>
              <a:rPr lang="en-US" dirty="0" smtClean="0"/>
              <a:t>Culling-</a:t>
            </a:r>
            <a:r>
              <a:rPr lang="ru-RU" dirty="0" smtClean="0"/>
              <a:t>а</a:t>
            </a:r>
            <a:r>
              <a:rPr lang="en-US" dirty="0" smtClean="0"/>
              <a:t>: Frustum Culling, </a:t>
            </a:r>
            <a:r>
              <a:rPr lang="en-US" dirty="0" err="1" smtClean="0"/>
              <a:t>Backface</a:t>
            </a:r>
            <a:r>
              <a:rPr lang="en-US" dirty="0" smtClean="0"/>
              <a:t> Culling, Detail Culling, Portal Culling, Occlusion Culling</a:t>
            </a:r>
          </a:p>
          <a:p>
            <a:pPr lvl="1"/>
            <a:r>
              <a:rPr lang="ru-RU" dirty="0" smtClean="0"/>
              <a:t>Благодаря этапу </a:t>
            </a:r>
            <a:r>
              <a:rPr lang="en-US" dirty="0" err="1"/>
              <a:t>ComputePreprocess</a:t>
            </a:r>
            <a:r>
              <a:rPr lang="en-US" dirty="0"/>
              <a:t> </a:t>
            </a:r>
            <a:r>
              <a:rPr lang="ru-RU" dirty="0" smtClean="0"/>
              <a:t> в </a:t>
            </a:r>
            <a:r>
              <a:rPr lang="en-US" dirty="0" smtClean="0"/>
              <a:t>Indirect Drawing</a:t>
            </a:r>
            <a:r>
              <a:rPr lang="ru-RU" dirty="0" smtClean="0"/>
              <a:t> можно более эффективно использовать эти технологии, не затрачивая времени </a:t>
            </a:r>
            <a:r>
              <a:rPr lang="en-US" dirty="0" smtClean="0"/>
              <a:t>CPU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3933056"/>
            <a:ext cx="3403607" cy="238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300192" y="4077072"/>
            <a:ext cx="273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Выделить те </a:t>
            </a:r>
            <a:r>
              <a:rPr lang="ru-RU" dirty="0" err="1" smtClean="0"/>
              <a:t>куллинги</a:t>
            </a:r>
            <a:r>
              <a:rPr lang="ru-RU" dirty="0" smtClean="0"/>
              <a:t>, которые у нас есть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6653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D5DC049-A087-4FA0-8DD7-04C482BB0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A04F35B1-AADA-4013-9285-083D3FBE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BFEA1D0C-116A-4488-8CBB-27D3BFE6869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507288" cy="1777752"/>
          </a:xfrm>
        </p:spPr>
        <p:txBody>
          <a:bodyPr>
            <a:normAutofit fontScale="92500"/>
          </a:bodyPr>
          <a:lstStyle/>
          <a:p>
            <a:r>
              <a:rPr lang="ru-RU" dirty="0" smtClean="0"/>
              <a:t>Переписанное под новую архитектуру приложение, использующее стандартный подход </a:t>
            </a:r>
            <a:r>
              <a:rPr lang="ru-RU" dirty="0" err="1" smtClean="0"/>
              <a:t>отрисовки</a:t>
            </a:r>
            <a:r>
              <a:rPr lang="en-US" dirty="0" smtClean="0"/>
              <a:t>.</a:t>
            </a:r>
            <a:endParaRPr lang="ru-RU" dirty="0" smtClean="0"/>
          </a:p>
          <a:p>
            <a:pPr lvl="1"/>
            <a:r>
              <a:rPr lang="ru-RU" dirty="0" smtClean="0"/>
              <a:t>С поддержкой </a:t>
            </a:r>
            <a:r>
              <a:rPr lang="en-US" dirty="0" smtClean="0"/>
              <a:t>PIX</a:t>
            </a:r>
            <a:r>
              <a:rPr lang="ru-RU" dirty="0" smtClean="0"/>
              <a:t> </a:t>
            </a:r>
            <a:r>
              <a:rPr lang="en-US" dirty="0" smtClean="0"/>
              <a:t>Marker</a:t>
            </a:r>
            <a:r>
              <a:rPr lang="ru-RU" dirty="0" smtClean="0"/>
              <a:t>-</a:t>
            </a:r>
            <a:r>
              <a:rPr lang="ru-RU" dirty="0" err="1" smtClean="0"/>
              <a:t>ов</a:t>
            </a:r>
            <a:r>
              <a:rPr lang="ru-RU" dirty="0" smtClean="0"/>
              <a:t> для замеров производительности</a:t>
            </a:r>
          </a:p>
          <a:p>
            <a:pPr lvl="1"/>
            <a:r>
              <a:rPr lang="ru-RU" dirty="0" smtClean="0"/>
              <a:t>С</a:t>
            </a:r>
            <a:r>
              <a:rPr lang="en-US" dirty="0" smtClean="0"/>
              <a:t> </a:t>
            </a:r>
            <a:r>
              <a:rPr lang="ru-RU" dirty="0" smtClean="0"/>
              <a:t>поддержкой </a:t>
            </a:r>
            <a:r>
              <a:rPr lang="en-US" dirty="0" err="1" smtClean="0"/>
              <a:t>Assimp</a:t>
            </a:r>
            <a:r>
              <a:rPr lang="en-US" dirty="0" smtClean="0"/>
              <a:t> </a:t>
            </a:r>
            <a:r>
              <a:rPr lang="ru-RU" dirty="0" smtClean="0"/>
              <a:t>для загрузки моделек</a:t>
            </a:r>
            <a:endParaRPr lang="ru-RU" dirty="0"/>
          </a:p>
        </p:txBody>
      </p:sp>
      <p:sp>
        <p:nvSpPr>
          <p:cNvPr id="6" name="AutoShape 2" descr="imag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4" descr="image.pn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780928"/>
            <a:ext cx="6498686" cy="3486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9517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7D93A4C-91DB-45E8-BE19-33FFAEC8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D4B17395-5EC1-4751-A714-83942BBB8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23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3CA5F27F-9BD5-4F9C-93FA-663DD728549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Реализовано</a:t>
            </a:r>
          </a:p>
          <a:p>
            <a:pPr lvl="1"/>
            <a:r>
              <a:rPr lang="ru-RU" dirty="0" smtClean="0"/>
              <a:t>Новая архитектура приложения</a:t>
            </a:r>
          </a:p>
          <a:p>
            <a:r>
              <a:rPr lang="ru-RU" dirty="0" smtClean="0"/>
              <a:t>План на следующую неделю</a:t>
            </a:r>
          </a:p>
          <a:p>
            <a:pPr lvl="1"/>
            <a:r>
              <a:rPr lang="ru-RU" dirty="0" smtClean="0"/>
              <a:t>Ответить ещё раз боту Алисе</a:t>
            </a:r>
          </a:p>
          <a:p>
            <a:pPr lvl="1"/>
            <a:r>
              <a:rPr lang="ru-RU" dirty="0" smtClean="0"/>
              <a:t>Решить проблемы связанные с </a:t>
            </a:r>
            <a:r>
              <a:rPr lang="en-US" dirty="0" smtClean="0"/>
              <a:t>UAV</a:t>
            </a:r>
            <a:endParaRPr lang="ru-RU" dirty="0" smtClean="0"/>
          </a:p>
          <a:p>
            <a:pPr lvl="1"/>
            <a:r>
              <a:rPr lang="ru-RU" dirty="0" smtClean="0"/>
              <a:t>Продолжить реализовать, то что было реализовано летом(Описать подробнее)</a:t>
            </a:r>
          </a:p>
        </p:txBody>
      </p:sp>
    </p:spTree>
    <p:extLst>
      <p:ext uri="{BB962C8B-B14F-4D97-AF65-F5344CB8AC3E}">
        <p14:creationId xmlns:p14="http://schemas.microsoft.com/office/powerpoint/2010/main" val="1252602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A7B08D-E885-4B41-9938-D36428515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</a:t>
            </a:r>
            <a:r>
              <a:rPr lang="ru-RU" dirty="0" smtClean="0"/>
              <a:t>задачи на спринт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41BE0910-0F57-401D-AA81-6B7713CD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>
            <a:normAutofit/>
          </a:bodyPr>
          <a:lstStyle/>
          <a:p>
            <a:r>
              <a:rPr lang="ru-RU" dirty="0"/>
              <a:t>Ответить ещё раз боту </a:t>
            </a:r>
            <a:r>
              <a:rPr lang="ru-RU" dirty="0" smtClean="0"/>
              <a:t>Алисе</a:t>
            </a:r>
            <a:endParaRPr lang="en-US" dirty="0" smtClean="0"/>
          </a:p>
          <a:p>
            <a:r>
              <a:rPr lang="ru-RU" dirty="0"/>
              <a:t>Решить проблемы связанные с </a:t>
            </a:r>
            <a:r>
              <a:rPr lang="en-US" dirty="0"/>
              <a:t>UAV</a:t>
            </a:r>
            <a:endParaRPr lang="ru-RU" dirty="0"/>
          </a:p>
          <a:p>
            <a:r>
              <a:rPr lang="ru-RU" dirty="0"/>
              <a:t>Продолжить реализовать, то что было реализовано </a:t>
            </a:r>
            <a:r>
              <a:rPr lang="ru-RU" dirty="0" smtClean="0"/>
              <a:t>летом</a:t>
            </a:r>
            <a:endParaRPr lang="en-US" dirty="0" smtClean="0"/>
          </a:p>
          <a:p>
            <a:pPr lvl="1"/>
            <a:r>
              <a:rPr lang="ru-RU" dirty="0" smtClean="0"/>
              <a:t>Добавить поддержку текстур</a:t>
            </a:r>
          </a:p>
          <a:p>
            <a:pPr lvl="1"/>
            <a:r>
              <a:rPr lang="ru-RU" dirty="0" smtClean="0"/>
              <a:t>Добавить поддержку </a:t>
            </a:r>
            <a:r>
              <a:rPr lang="en-US" dirty="0" smtClean="0"/>
              <a:t>Indirect Render</a:t>
            </a:r>
            <a:r>
              <a:rPr lang="ru-RU" dirty="0" smtClean="0"/>
              <a:t>-а для </a:t>
            </a:r>
            <a:r>
              <a:rPr lang="en-US" dirty="0" smtClean="0"/>
              <a:t>Albedo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6202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Всё удалось повторить! </a:t>
            </a:r>
            <a:r>
              <a:rPr lang="ru-RU" dirty="0"/>
              <a:t>(</a:t>
            </a:r>
            <a:r>
              <a:rPr lang="ru-RU" dirty="0" smtClean="0"/>
              <a:t>40001 объект)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916832"/>
            <a:ext cx="7873829" cy="4223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8176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Дополнительные результаты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Dear </a:t>
            </a:r>
            <a:r>
              <a:rPr lang="en-US" dirty="0" err="1" smtClean="0"/>
              <a:t>ImGUI</a:t>
            </a:r>
            <a:r>
              <a:rPr lang="en-US" dirty="0" smtClean="0"/>
              <a:t> + Device Queries + GPU Memory info</a:t>
            </a:r>
            <a:endParaRPr lang="ru-RU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6"/>
            <a:ext cx="8109428" cy="43503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6557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Прозрачность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Ordered Transparency</a:t>
            </a:r>
          </a:p>
          <a:p>
            <a:r>
              <a:rPr lang="en-US" dirty="0" smtClean="0"/>
              <a:t>Order Independent Transparency</a:t>
            </a:r>
          </a:p>
          <a:p>
            <a:pPr lvl="1"/>
            <a:r>
              <a:rPr lang="en-US" dirty="0" smtClean="0"/>
              <a:t>“Classic” OIT </a:t>
            </a:r>
          </a:p>
          <a:p>
            <a:pPr lvl="1"/>
            <a:r>
              <a:rPr lang="en-US" dirty="0" smtClean="0"/>
              <a:t>WBOIT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3571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Ordered Transparency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7</a:t>
            </a:fld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234866197"/>
              </p:ext>
            </p:extLst>
          </p:nvPr>
        </p:nvGraphicFramePr>
        <p:xfrm>
          <a:off x="457200" y="1219200"/>
          <a:ext cx="8229600" cy="4937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0509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Transparency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Плюсы</a:t>
            </a:r>
            <a:r>
              <a:rPr lang="en-US" dirty="0" smtClean="0"/>
              <a:t>:</a:t>
            </a:r>
          </a:p>
          <a:p>
            <a:pPr lvl="1"/>
            <a:r>
              <a:rPr lang="ru-RU" dirty="0" smtClean="0"/>
              <a:t>Простота реализации</a:t>
            </a:r>
          </a:p>
          <a:p>
            <a:r>
              <a:rPr lang="ru-RU" dirty="0" smtClean="0"/>
              <a:t>Минусы</a:t>
            </a:r>
            <a:r>
              <a:rPr lang="en-US" dirty="0" smtClean="0"/>
              <a:t>:</a:t>
            </a:r>
            <a:endParaRPr lang="ru-RU" dirty="0" smtClean="0"/>
          </a:p>
          <a:p>
            <a:pPr lvl="1"/>
            <a:r>
              <a:rPr lang="ru-RU" dirty="0" smtClean="0"/>
              <a:t>Проблема сортировки пересекающихся треугольников</a:t>
            </a:r>
          </a:p>
          <a:p>
            <a:pPr lvl="1"/>
            <a:r>
              <a:rPr lang="ru-RU" dirty="0" smtClean="0"/>
              <a:t>Сортировка проводится на </a:t>
            </a:r>
            <a:r>
              <a:rPr lang="en-US" dirty="0" smtClean="0"/>
              <a:t>CPU</a:t>
            </a:r>
            <a:endParaRPr lang="ru-RU" dirty="0" smtClean="0"/>
          </a:p>
          <a:p>
            <a:pPr lvl="1"/>
            <a:r>
              <a:rPr lang="ru-RU" dirty="0" smtClean="0"/>
              <a:t>Важен порядок</a:t>
            </a:r>
          </a:p>
        </p:txBody>
      </p:sp>
    </p:spTree>
    <p:extLst>
      <p:ext uri="{BB962C8B-B14F-4D97-AF65-F5344CB8AC3E}">
        <p14:creationId xmlns:p14="http://schemas.microsoft.com/office/powerpoint/2010/main" val="3125540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“Classic” Order Independent Transparency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/>
              <a:t>Первый проход</a:t>
            </a:r>
          </a:p>
          <a:p>
            <a:pPr lvl="1"/>
            <a:r>
              <a:rPr lang="ru-RU" dirty="0" err="1" smtClean="0"/>
              <a:t>Отрисовка</a:t>
            </a:r>
            <a:r>
              <a:rPr lang="ru-RU" dirty="0" smtClean="0"/>
              <a:t> всех прозрачных объектов, </a:t>
            </a:r>
          </a:p>
          <a:p>
            <a:pPr lvl="1"/>
            <a:r>
              <a:rPr lang="ru-RU" dirty="0" smtClean="0"/>
              <a:t>Сохранение цветов не на экран, а в список отведённый для каждого пикселя</a:t>
            </a:r>
          </a:p>
          <a:p>
            <a:r>
              <a:rPr lang="ru-RU" dirty="0" smtClean="0"/>
              <a:t>Второй проход</a:t>
            </a:r>
          </a:p>
          <a:p>
            <a:pPr lvl="1"/>
            <a:r>
              <a:rPr lang="ru-RU" dirty="0" smtClean="0"/>
              <a:t>Сортировка</a:t>
            </a:r>
          </a:p>
        </p:txBody>
      </p:sp>
      <p:pic>
        <p:nvPicPr>
          <p:cNvPr id="10242" name="Picture 2" descr="steps3D - Tutorials - Order Independent Transparency в OpenG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158" y="4509120"/>
            <a:ext cx="3209925" cy="141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Order independent transparency, part 1 – Interplay of Ligh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4653136"/>
            <a:ext cx="5369296" cy="1604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9498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чальная">
  <a:themeElements>
    <a:clrScheme name="Начальная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Стандартная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чальная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137568</TotalTime>
  <Words>498</Words>
  <Application>Microsoft Office PowerPoint</Application>
  <PresentationFormat>Экран (4:3)</PresentationFormat>
  <Paragraphs>121</Paragraphs>
  <Slides>23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4" baseType="lpstr">
      <vt:lpstr>Начальная</vt:lpstr>
      <vt:lpstr>Исполнитель: Парусов В.А. Руководитель: Васильев А.А.</vt:lpstr>
      <vt:lpstr>Постановка задачи</vt:lpstr>
      <vt:lpstr>Постановка задачи на спринт</vt:lpstr>
      <vt:lpstr>Результаты</vt:lpstr>
      <vt:lpstr>Дополнительные результаты</vt:lpstr>
      <vt:lpstr>Прозрачность</vt:lpstr>
      <vt:lpstr>Ordered Transparency</vt:lpstr>
      <vt:lpstr>Ordered Transparency</vt:lpstr>
      <vt:lpstr>“Classic” Order Independent Transparency</vt:lpstr>
      <vt:lpstr>Без прозрачных объектов</vt:lpstr>
      <vt:lpstr>“Classic” OIT</vt:lpstr>
      <vt:lpstr>WBOIT</vt:lpstr>
      <vt:lpstr>Hybrid</vt:lpstr>
      <vt:lpstr>WBOIT</vt:lpstr>
      <vt:lpstr>OIT</vt:lpstr>
      <vt:lpstr>Hybrid</vt:lpstr>
      <vt:lpstr>Основная идея</vt:lpstr>
      <vt:lpstr>Предлагаемый алгоритм</vt:lpstr>
      <vt:lpstr>Предлагаемый алгоритм</vt:lpstr>
      <vt:lpstr>Предлагаемый алгоритм</vt:lpstr>
      <vt:lpstr>Предлагаемый алгоритм</vt:lpstr>
      <vt:lpstr>Результаты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dc:creator>vyacheslav.chukanov</dc:creator>
  <cp:lastModifiedBy>Sairsey</cp:lastModifiedBy>
  <cp:revision>1185</cp:revision>
  <dcterms:created xsi:type="dcterms:W3CDTF">2012-06-29T11:30:28Z</dcterms:created>
  <dcterms:modified xsi:type="dcterms:W3CDTF">2022-09-21T21:17:29Z</dcterms:modified>
</cp:coreProperties>
</file>